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4" r:id="rId5"/>
    <p:sldId id="261" r:id="rId6"/>
    <p:sldId id="262" r:id="rId7"/>
    <p:sldId id="263" r:id="rId8"/>
    <p:sldId id="260" r:id="rId9"/>
    <p:sldId id="277" r:id="rId10"/>
    <p:sldId id="269" r:id="rId11"/>
    <p:sldId id="268" r:id="rId12"/>
    <p:sldId id="267" r:id="rId13"/>
    <p:sldId id="266" r:id="rId14"/>
    <p:sldId id="285" r:id="rId15"/>
    <p:sldId id="286" r:id="rId16"/>
    <p:sldId id="287" r:id="rId17"/>
    <p:sldId id="278" r:id="rId18"/>
    <p:sldId id="279" r:id="rId19"/>
    <p:sldId id="280" r:id="rId20"/>
    <p:sldId id="281" r:id="rId21"/>
    <p:sldId id="282" r:id="rId22"/>
    <p:sldId id="283" r:id="rId23"/>
    <p:sldId id="284" r:id="rId24"/>
    <p:sldId id="276" r:id="rId25"/>
  </p:sldIdLst>
  <p:sldSz cx="9144000" cy="6858000" type="screen4x3"/>
  <p:notesSz cx="6858000" cy="9144000"/>
  <p:defaultTextStyle>
    <a:defPPr>
      <a:defRPr lang="th-TH"/>
    </a:defPPr>
    <a:lvl1pPr algn="l" rtl="0" eaLnBrk="0" fontAlgn="base" hangingPunct="0">
      <a:spcBef>
        <a:spcPct val="0"/>
      </a:spcBef>
      <a:spcAft>
        <a:spcPct val="0"/>
      </a:spcAft>
      <a:defRPr sz="2800" kern="1200">
        <a:solidFill>
          <a:schemeClr val="tx1"/>
        </a:solidFill>
        <a:latin typeface="Arial" pitchFamily="34" charset="0"/>
        <a:ea typeface="+mn-ea"/>
        <a:cs typeface="Angsana New" pitchFamily="18" charset="-34"/>
      </a:defRPr>
    </a:lvl1pPr>
    <a:lvl2pPr marL="457200" algn="l" rtl="0" eaLnBrk="0" fontAlgn="base" hangingPunct="0">
      <a:spcBef>
        <a:spcPct val="0"/>
      </a:spcBef>
      <a:spcAft>
        <a:spcPct val="0"/>
      </a:spcAft>
      <a:defRPr sz="2800" kern="1200">
        <a:solidFill>
          <a:schemeClr val="tx1"/>
        </a:solidFill>
        <a:latin typeface="Arial" pitchFamily="34" charset="0"/>
        <a:ea typeface="+mn-ea"/>
        <a:cs typeface="Angsana New" pitchFamily="18" charset="-34"/>
      </a:defRPr>
    </a:lvl2pPr>
    <a:lvl3pPr marL="914400" algn="l" rtl="0" eaLnBrk="0" fontAlgn="base" hangingPunct="0">
      <a:spcBef>
        <a:spcPct val="0"/>
      </a:spcBef>
      <a:spcAft>
        <a:spcPct val="0"/>
      </a:spcAft>
      <a:defRPr sz="2800" kern="1200">
        <a:solidFill>
          <a:schemeClr val="tx1"/>
        </a:solidFill>
        <a:latin typeface="Arial" pitchFamily="34" charset="0"/>
        <a:ea typeface="+mn-ea"/>
        <a:cs typeface="Angsana New" pitchFamily="18" charset="-34"/>
      </a:defRPr>
    </a:lvl3pPr>
    <a:lvl4pPr marL="1371600" algn="l" rtl="0" eaLnBrk="0" fontAlgn="base" hangingPunct="0">
      <a:spcBef>
        <a:spcPct val="0"/>
      </a:spcBef>
      <a:spcAft>
        <a:spcPct val="0"/>
      </a:spcAft>
      <a:defRPr sz="2800" kern="1200">
        <a:solidFill>
          <a:schemeClr val="tx1"/>
        </a:solidFill>
        <a:latin typeface="Arial" pitchFamily="34" charset="0"/>
        <a:ea typeface="+mn-ea"/>
        <a:cs typeface="Angsana New" pitchFamily="18" charset="-34"/>
      </a:defRPr>
    </a:lvl4pPr>
    <a:lvl5pPr marL="1828800" algn="l" rtl="0" eaLnBrk="0" fontAlgn="base" hangingPunct="0">
      <a:spcBef>
        <a:spcPct val="0"/>
      </a:spcBef>
      <a:spcAft>
        <a:spcPct val="0"/>
      </a:spcAft>
      <a:defRPr sz="2800" kern="1200">
        <a:solidFill>
          <a:schemeClr val="tx1"/>
        </a:solidFill>
        <a:latin typeface="Arial" pitchFamily="34" charset="0"/>
        <a:ea typeface="+mn-ea"/>
        <a:cs typeface="Angsana New" pitchFamily="18" charset="-34"/>
      </a:defRPr>
    </a:lvl5pPr>
    <a:lvl6pPr marL="2286000" algn="l" defTabSz="914400" rtl="0" eaLnBrk="1" latinLnBrk="0" hangingPunct="1">
      <a:defRPr sz="2800" kern="1200">
        <a:solidFill>
          <a:schemeClr val="tx1"/>
        </a:solidFill>
        <a:latin typeface="Arial" pitchFamily="34" charset="0"/>
        <a:ea typeface="+mn-ea"/>
        <a:cs typeface="Angsana New" pitchFamily="18" charset="-34"/>
      </a:defRPr>
    </a:lvl6pPr>
    <a:lvl7pPr marL="2743200" algn="l" defTabSz="914400" rtl="0" eaLnBrk="1" latinLnBrk="0" hangingPunct="1">
      <a:defRPr sz="2800" kern="1200">
        <a:solidFill>
          <a:schemeClr val="tx1"/>
        </a:solidFill>
        <a:latin typeface="Arial" pitchFamily="34" charset="0"/>
        <a:ea typeface="+mn-ea"/>
        <a:cs typeface="Angsana New" pitchFamily="18" charset="-34"/>
      </a:defRPr>
    </a:lvl7pPr>
    <a:lvl8pPr marL="3200400" algn="l" defTabSz="914400" rtl="0" eaLnBrk="1" latinLnBrk="0" hangingPunct="1">
      <a:defRPr sz="2800" kern="1200">
        <a:solidFill>
          <a:schemeClr val="tx1"/>
        </a:solidFill>
        <a:latin typeface="Arial" pitchFamily="34" charset="0"/>
        <a:ea typeface="+mn-ea"/>
        <a:cs typeface="Angsana New" pitchFamily="18" charset="-34"/>
      </a:defRPr>
    </a:lvl8pPr>
    <a:lvl9pPr marL="3657600" algn="l" defTabSz="914400" rtl="0" eaLnBrk="1" latinLnBrk="0" hangingPunct="1">
      <a:defRPr sz="2800" kern="1200">
        <a:solidFill>
          <a:schemeClr val="tx1"/>
        </a:solidFill>
        <a:latin typeface="Arial" pitchFamily="34" charset="0"/>
        <a:ea typeface="+mn-ea"/>
        <a:cs typeface="Angsana New" pitchFamily="18" charset="-34"/>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392"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th-TH"/>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21105305-3639-4DBF-8A38-633974AAF68F}" type="datetimeFigureOut">
              <a:rPr lang="th-TH"/>
              <a:pPr>
                <a:defRPr/>
              </a:pPr>
              <a:t>21/09/59</a:t>
            </a:fld>
            <a:endParaRPr lang="th-TH"/>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h-TH"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th-TH"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th-TH"/>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cs typeface="Cordia New" pitchFamily="34" charset="-34"/>
              </a:defRPr>
            </a:lvl1pPr>
          </a:lstStyle>
          <a:p>
            <a:fld id="{406E4618-B9CA-46D0-BBAF-AD2D5ECBB457}" type="slidenum">
              <a:rPr lang="th-TH" altLang="th-TH"/>
              <a:pPr/>
              <a:t>‹#›</a:t>
            </a:fld>
            <a:endParaRPr lang="th-TH" altLang="th-TH"/>
          </a:p>
        </p:txBody>
      </p:sp>
    </p:spTree>
    <p:extLst>
      <p:ext uri="{BB962C8B-B14F-4D97-AF65-F5344CB8AC3E}">
        <p14:creationId xmlns:p14="http://schemas.microsoft.com/office/powerpoint/2010/main" val="10942183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ern="1200">
        <a:solidFill>
          <a:schemeClr val="tx1"/>
        </a:solidFill>
        <a:latin typeface="+mn-lt"/>
        <a:ea typeface="+mn-ea"/>
        <a:cs typeface="+mn-cs"/>
      </a:defRPr>
    </a:lvl1pPr>
    <a:lvl2pPr marL="457200" algn="l" rtl="0" eaLnBrk="0" fontAlgn="base" hangingPunct="0">
      <a:spcBef>
        <a:spcPct val="30000"/>
      </a:spcBef>
      <a:spcAft>
        <a:spcPct val="0"/>
      </a:spcAft>
      <a:defRPr kern="1200">
        <a:solidFill>
          <a:schemeClr val="tx1"/>
        </a:solidFill>
        <a:latin typeface="+mn-lt"/>
        <a:ea typeface="+mn-ea"/>
        <a:cs typeface="+mn-cs"/>
      </a:defRPr>
    </a:lvl2pPr>
    <a:lvl3pPr marL="914400" algn="l" rtl="0" eaLnBrk="0" fontAlgn="base" hangingPunct="0">
      <a:spcBef>
        <a:spcPct val="30000"/>
      </a:spcBef>
      <a:spcAft>
        <a:spcPct val="0"/>
      </a:spcAft>
      <a:defRPr kern="1200">
        <a:solidFill>
          <a:schemeClr val="tx1"/>
        </a:solidFill>
        <a:latin typeface="+mn-lt"/>
        <a:ea typeface="+mn-ea"/>
        <a:cs typeface="+mn-cs"/>
      </a:defRPr>
    </a:lvl3pPr>
    <a:lvl4pPr marL="1371600" algn="l" rtl="0" eaLnBrk="0" fontAlgn="base" hangingPunct="0">
      <a:spcBef>
        <a:spcPct val="30000"/>
      </a:spcBef>
      <a:spcAft>
        <a:spcPct val="0"/>
      </a:spcAft>
      <a:defRPr kern="1200">
        <a:solidFill>
          <a:schemeClr val="tx1"/>
        </a:solidFill>
        <a:latin typeface="+mn-lt"/>
        <a:ea typeface="+mn-ea"/>
        <a:cs typeface="+mn-cs"/>
      </a:defRPr>
    </a:lvl4pPr>
    <a:lvl5pPr marL="1828800" algn="l" rtl="0" eaLnBrk="0" fontAlgn="base" hangingPunct="0">
      <a:spcBef>
        <a:spcPct val="30000"/>
      </a:spcBef>
      <a:spcAft>
        <a:spcPct val="0"/>
      </a:spcAft>
      <a:defRPr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th-TH" dirty="0" smtClean="0"/>
          </a:p>
        </p:txBody>
      </p:sp>
      <p:sp>
        <p:nvSpPr>
          <p:cNvPr id="5124" name="Slide Number Placeholder 3"/>
          <p:cNvSpPr>
            <a:spLocks noGrp="1"/>
          </p:cNvSpPr>
          <p:nvPr>
            <p:ph type="sldNum" sz="quarter" idx="5"/>
          </p:nvPr>
        </p:nvSpPr>
        <p:spPr bwMode="auto">
          <a:noFill/>
          <a:ln>
            <a:miter lim="800000"/>
            <a:headEnd/>
            <a:tailEnd/>
          </a:ln>
        </p:spPr>
        <p:txBody>
          <a:bodyPr/>
          <a:lstStyle/>
          <a:p>
            <a:fld id="{2EC67FA3-6386-449E-8CAA-ADC32C6C8D5C}" type="slidenum">
              <a:rPr lang="th-TH" altLang="th-TH"/>
              <a:pPr/>
              <a:t>1</a:t>
            </a:fld>
            <a:endParaRPr lang="th-TH" altLang="th-TH"/>
          </a:p>
        </p:txBody>
      </p:sp>
    </p:spTree>
    <p:extLst>
      <p:ext uri="{BB962C8B-B14F-4D97-AF65-F5344CB8AC3E}">
        <p14:creationId xmlns:p14="http://schemas.microsoft.com/office/powerpoint/2010/main" val="672000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th-TH" dirty="0" smtClean="0"/>
          </a:p>
        </p:txBody>
      </p:sp>
      <p:sp>
        <p:nvSpPr>
          <p:cNvPr id="20484" name="Slide Number Placeholder 3"/>
          <p:cNvSpPr>
            <a:spLocks noGrp="1"/>
          </p:cNvSpPr>
          <p:nvPr>
            <p:ph type="sldNum" sz="quarter" idx="5"/>
          </p:nvPr>
        </p:nvSpPr>
        <p:spPr bwMode="auto">
          <a:noFill/>
          <a:ln>
            <a:miter lim="800000"/>
            <a:headEnd/>
            <a:tailEnd/>
          </a:ln>
        </p:spPr>
        <p:txBody>
          <a:bodyPr/>
          <a:lstStyle/>
          <a:p>
            <a:fld id="{0FC1FC97-A126-4B14-97F0-8D5963CFD225}" type="slidenum">
              <a:rPr lang="en-US" altLang="th-TH"/>
              <a:pPr/>
              <a:t>17</a:t>
            </a:fld>
            <a:endParaRPr lang="en-US" altLang="th-TH" dirty="0"/>
          </a:p>
        </p:txBody>
      </p:sp>
    </p:spTree>
    <p:extLst>
      <p:ext uri="{BB962C8B-B14F-4D97-AF65-F5344CB8AC3E}">
        <p14:creationId xmlns:p14="http://schemas.microsoft.com/office/powerpoint/2010/main" val="3805839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th-TH" sz="1200" dirty="0" smtClean="0">
                <a:ea typeface="MS PGothic" pitchFamily="34" charset="-128"/>
              </a:rPr>
              <a:t>While measuring aspects of the quality of regulation is not new for </a:t>
            </a:r>
            <a:r>
              <a:rPr lang="en-US" altLang="th-TH" sz="1200" i="1" dirty="0" smtClean="0">
                <a:ea typeface="MS PGothic" pitchFamily="34" charset="-128"/>
              </a:rPr>
              <a:t>Doing Business</a:t>
            </a:r>
            <a:r>
              <a:rPr lang="en-US" altLang="th-TH" sz="1200" dirty="0" smtClean="0">
                <a:ea typeface="MS PGothic" pitchFamily="34" charset="-128"/>
              </a:rPr>
              <a:t>, the two-year process of introducing improvements that was launched in last year’s report represents a systematic effort to include measures of quality in most of the indicator sets. This year’s report introduces new measures of regulatory quality in four indicator sets: dealing with construction permits, getting electricity, registering property and enforcing contracts. Last year’s report added a measure of regulatory quality to the indicator set for resolving insolvency and expanded those in the indicator sets for getting credit and protecting minority investors. </a:t>
            </a:r>
          </a:p>
          <a:p>
            <a:r>
              <a:rPr lang="en-US" altLang="th-TH" sz="1200" dirty="0" smtClean="0">
                <a:ea typeface="MS PGothic" pitchFamily="34" charset="-128"/>
              </a:rPr>
              <a:t> </a:t>
            </a:r>
          </a:p>
          <a:p>
            <a:r>
              <a:rPr lang="en-US" altLang="th-TH" sz="1200" i="1" dirty="0" smtClean="0">
                <a:ea typeface="MS PGothic" pitchFamily="34" charset="-128"/>
              </a:rPr>
              <a:t>Doing Business</a:t>
            </a:r>
            <a:r>
              <a:rPr lang="en-US" altLang="th-TH" sz="1200" dirty="0" smtClean="0">
                <a:ea typeface="MS PGothic" pitchFamily="34" charset="-128"/>
              </a:rPr>
              <a:t> measures the quality of regulation by analyzing whether the regulatory infrastructure needed for a transaction to be successfully completed is in place. </a:t>
            </a:r>
            <a:r>
              <a:rPr lang="en-US" altLang="th-TH" sz="1200" i="1" dirty="0" smtClean="0">
                <a:ea typeface="MS PGothic" pitchFamily="34" charset="-128"/>
              </a:rPr>
              <a:t>Doing Business</a:t>
            </a:r>
            <a:r>
              <a:rPr lang="en-US" altLang="th-TH" sz="1200" dirty="0" smtClean="0">
                <a:ea typeface="MS PGothic" pitchFamily="34" charset="-128"/>
              </a:rPr>
              <a:t> does not measure the quality of the outcome related to that regulation. For example, </a:t>
            </a:r>
            <a:r>
              <a:rPr lang="en-US" altLang="th-TH" sz="1200" i="1" dirty="0" smtClean="0">
                <a:ea typeface="MS PGothic" pitchFamily="34" charset="-128"/>
              </a:rPr>
              <a:t>Doing Business</a:t>
            </a:r>
            <a:r>
              <a:rPr lang="en-US" altLang="th-TH" sz="1200" dirty="0" smtClean="0">
                <a:ea typeface="MS PGothic" pitchFamily="34" charset="-128"/>
              </a:rPr>
              <a:t> measures the quality of building regulations and controls by assessing whether building plans are approved by staff with the right qualifications and whether the necessary inspections take place. It does not assess whether the warehouse that gets constructed in the end is of good quality. The following discussion looks at the relationship between efficiency and quality through the lens of </a:t>
            </a:r>
            <a:r>
              <a:rPr lang="en-US" altLang="th-TH" sz="1200" i="1" dirty="0" smtClean="0">
                <a:ea typeface="MS PGothic" pitchFamily="34" charset="-128"/>
              </a:rPr>
              <a:t>Doing Business</a:t>
            </a:r>
            <a:r>
              <a:rPr lang="en-US" altLang="th-TH" sz="1200" dirty="0" smtClean="0">
                <a:ea typeface="MS PGothic" pitchFamily="34" charset="-128"/>
              </a:rPr>
              <a:t> data. </a:t>
            </a:r>
            <a:r>
              <a:rPr lang="en-US" altLang="th-TH" sz="1200" i="1" dirty="0" smtClean="0">
                <a:ea typeface="MS PGothic" pitchFamily="34" charset="-128"/>
              </a:rPr>
              <a:t>Doing Business</a:t>
            </a:r>
            <a:r>
              <a:rPr lang="en-US" altLang="th-TH" sz="1200" dirty="0" smtClean="0">
                <a:ea typeface="MS PGothic" pitchFamily="34" charset="-128"/>
              </a:rPr>
              <a:t> focuses on specific case studies and measures particular aspects of business regulation. The results should be interpreted with that framework in mind.</a:t>
            </a:r>
          </a:p>
        </p:txBody>
      </p:sp>
      <p:sp>
        <p:nvSpPr>
          <p:cNvPr id="22532" name="Slide Number Placeholder 3"/>
          <p:cNvSpPr>
            <a:spLocks noGrp="1"/>
          </p:cNvSpPr>
          <p:nvPr>
            <p:ph type="sldNum" sz="quarter" idx="5"/>
          </p:nvPr>
        </p:nvSpPr>
        <p:spPr bwMode="auto">
          <a:noFill/>
          <a:ln>
            <a:miter lim="800000"/>
            <a:headEnd/>
            <a:tailEnd/>
          </a:ln>
        </p:spPr>
        <p:txBody>
          <a:bodyPr/>
          <a:lstStyle/>
          <a:p>
            <a:fld id="{41D8567D-AD4D-45DB-B49F-DD41370AE220}" type="slidenum">
              <a:rPr lang="en-US" altLang="th-TH"/>
              <a:pPr/>
              <a:t>18</a:t>
            </a:fld>
            <a:endParaRPr lang="en-US" altLang="th-TH" dirty="0"/>
          </a:p>
        </p:txBody>
      </p:sp>
    </p:spTree>
    <p:extLst>
      <p:ext uri="{BB962C8B-B14F-4D97-AF65-F5344CB8AC3E}">
        <p14:creationId xmlns:p14="http://schemas.microsoft.com/office/powerpoint/2010/main" val="2074777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th-TH" dirty="0" smtClean="0"/>
          </a:p>
        </p:txBody>
      </p:sp>
      <p:sp>
        <p:nvSpPr>
          <p:cNvPr id="24580" name="Slide Number Placeholder 3"/>
          <p:cNvSpPr>
            <a:spLocks noGrp="1"/>
          </p:cNvSpPr>
          <p:nvPr>
            <p:ph type="sldNum" sz="quarter" idx="5"/>
          </p:nvPr>
        </p:nvSpPr>
        <p:spPr bwMode="auto">
          <a:noFill/>
          <a:ln>
            <a:miter lim="800000"/>
            <a:headEnd/>
            <a:tailEnd/>
          </a:ln>
        </p:spPr>
        <p:txBody>
          <a:bodyPr/>
          <a:lstStyle/>
          <a:p>
            <a:fld id="{7A51D973-3806-4C7B-A20D-B0E690184609}" type="slidenum">
              <a:rPr lang="en-US" altLang="th-TH"/>
              <a:pPr/>
              <a:t>19</a:t>
            </a:fld>
            <a:endParaRPr lang="en-US" altLang="th-TH" dirty="0"/>
          </a:p>
        </p:txBody>
      </p:sp>
    </p:spTree>
    <p:extLst>
      <p:ext uri="{BB962C8B-B14F-4D97-AF65-F5344CB8AC3E}">
        <p14:creationId xmlns:p14="http://schemas.microsoft.com/office/powerpoint/2010/main" val="781226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th-TH" altLang="th-TH" smtClean="0"/>
          </a:p>
        </p:txBody>
      </p:sp>
      <p:sp>
        <p:nvSpPr>
          <p:cNvPr id="26628" name="Slide Number Placeholder 3"/>
          <p:cNvSpPr>
            <a:spLocks noGrp="1"/>
          </p:cNvSpPr>
          <p:nvPr>
            <p:ph type="sldNum" sz="quarter" idx="5"/>
          </p:nvPr>
        </p:nvSpPr>
        <p:spPr bwMode="auto">
          <a:noFill/>
          <a:ln>
            <a:miter lim="800000"/>
            <a:headEnd/>
            <a:tailEnd/>
          </a:ln>
        </p:spPr>
        <p:txBody>
          <a:bodyPr/>
          <a:lstStyle/>
          <a:p>
            <a:fld id="{0E626DF8-216E-40F3-9804-BA72E3C694ED}" type="slidenum">
              <a:rPr lang="th-TH" altLang="th-TH">
                <a:solidFill>
                  <a:srgbClr val="000000"/>
                </a:solidFill>
              </a:rPr>
              <a:pPr/>
              <a:t>20</a:t>
            </a:fld>
            <a:endParaRPr lang="th-TH" altLang="th-TH">
              <a:solidFill>
                <a:srgbClr val="000000"/>
              </a:solidFill>
            </a:endParaRPr>
          </a:p>
        </p:txBody>
      </p:sp>
    </p:spTree>
    <p:extLst>
      <p:ext uri="{BB962C8B-B14F-4D97-AF65-F5344CB8AC3E}">
        <p14:creationId xmlns:p14="http://schemas.microsoft.com/office/powerpoint/2010/main" val="4176829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h-TH"/>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lvl1pPr>
              <a:defRPr/>
            </a:lvl1pPr>
          </a:lstStyle>
          <a:p>
            <a:pPr>
              <a:defRPr/>
            </a:pPr>
            <a:fld id="{4F0E4894-D781-4ED4-B668-BB479C63AE6D}" type="datetime1">
              <a:rPr lang="th-TH"/>
              <a:pPr>
                <a:defRPr/>
              </a:pPr>
              <a:t>21/09/59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fld id="{70919EF0-1533-4671-8AF0-12F580DAE3EF}" type="slidenum">
              <a:rPr lang="th-TH" altLang="th-TH"/>
              <a:pPr/>
              <a:t>‹#›</a:t>
            </a:fld>
            <a:endParaRPr lang="th-TH" altLang="th-TH"/>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AA693F54-16F1-48F4-9371-25E2DA915094}" type="datetime1">
              <a:rPr lang="th-TH"/>
              <a:pPr>
                <a:defRPr/>
              </a:pPr>
              <a:t>21/09/59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fld id="{F0DAB96A-1C38-4F35-B1CA-FDB12DE3BDC8}" type="slidenum">
              <a:rPr lang="th-TH" altLang="th-TH"/>
              <a:pPr/>
              <a:t>‹#›</a:t>
            </a:fld>
            <a:endParaRPr lang="th-TH" altLang="th-TH"/>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39290CF6-A540-4A48-9365-3F40EBFCCD13}" type="datetime1">
              <a:rPr lang="th-TH"/>
              <a:pPr>
                <a:defRPr/>
              </a:pPr>
              <a:t>21/09/59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fld id="{3126BC8E-483D-40D2-BFC7-0A5A27E90C03}" type="slidenum">
              <a:rPr lang="th-TH" altLang="th-TH"/>
              <a:pPr/>
              <a:t>‹#›</a:t>
            </a:fld>
            <a:endParaRPr lang="th-TH" altLang="th-TH"/>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marL="115888" indent="-115888">
              <a:defRPr sz="2800">
                <a:solidFill>
                  <a:schemeClr val="tx1"/>
                </a:solidFill>
                <a:latin typeface="Arial" panose="020B0604020202020204" pitchFamily="34" charset="0"/>
                <a:cs typeface="Angsana New" panose="02020603050405020304" pitchFamily="18" charset="-34"/>
              </a:defRPr>
            </a:lvl1pPr>
            <a:lvl2pPr marL="742950" indent="-285750">
              <a:defRPr sz="2800">
                <a:solidFill>
                  <a:schemeClr val="tx1"/>
                </a:solidFill>
                <a:latin typeface="Arial" panose="020B0604020202020204" pitchFamily="34" charset="0"/>
                <a:cs typeface="Angsana New" panose="02020603050405020304" pitchFamily="18" charset="-34"/>
              </a:defRPr>
            </a:lvl2pPr>
            <a:lvl3pPr marL="1143000" indent="-228600">
              <a:defRPr sz="2800">
                <a:solidFill>
                  <a:schemeClr val="tx1"/>
                </a:solidFill>
                <a:latin typeface="Arial" panose="020B0604020202020204" pitchFamily="34" charset="0"/>
                <a:cs typeface="Angsana New" panose="02020603050405020304" pitchFamily="18" charset="-34"/>
              </a:defRPr>
            </a:lvl3pPr>
            <a:lvl4pPr marL="1600200" indent="-228600">
              <a:defRPr sz="2800">
                <a:solidFill>
                  <a:schemeClr val="tx1"/>
                </a:solidFill>
                <a:latin typeface="Arial" panose="020B0604020202020204" pitchFamily="34" charset="0"/>
                <a:cs typeface="Angsana New" panose="02020603050405020304" pitchFamily="18" charset="-34"/>
              </a:defRPr>
            </a:lvl4pPr>
            <a:lvl5pPr marL="2057400" indent="-228600">
              <a:defRPr sz="28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eaLnBrk="1" hangingPunct="1">
              <a:spcBef>
                <a:spcPct val="50000"/>
              </a:spcBef>
              <a:buFontTx/>
              <a:buChar char="•"/>
              <a:defRPr/>
            </a:pPr>
            <a:endParaRPr lang="en-US" altLang="th-TH" sz="1300" dirty="0" smtClean="0">
              <a:solidFill>
                <a:schemeClr val="bg1"/>
              </a:solidFill>
              <a:latin typeface="Andes"/>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smtClean="0"/>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baseline="0" smtClean="0"/>
            </a:lvl1pPr>
          </a:lstStyle>
          <a:p>
            <a:pPr lvl="0"/>
            <a:r>
              <a:rPr lang="en-US" dirty="0" smtClean="0"/>
              <a:t>Click to edit Master text styles</a:t>
            </a:r>
          </a:p>
        </p:txBody>
      </p:sp>
      <p:sp>
        <p:nvSpPr>
          <p:cNvPr id="5" name="Slide Number Placeholder 3"/>
          <p:cNvSpPr>
            <a:spLocks noGrp="1"/>
          </p:cNvSpPr>
          <p:nvPr>
            <p:ph type="sldNum" sz="quarter" idx="14"/>
          </p:nvPr>
        </p:nvSpPr>
        <p:spPr>
          <a:xfrm>
            <a:off x="357188" y="6350000"/>
            <a:ext cx="552450" cy="358775"/>
          </a:xfrm>
        </p:spPr>
        <p:txBody>
          <a:bodyPr/>
          <a:lstStyle>
            <a:lvl1pPr>
              <a:defRPr>
                <a:latin typeface="Andes"/>
              </a:defRPr>
            </a:lvl1pPr>
          </a:lstStyle>
          <a:p>
            <a:fld id="{25EA25B5-4BE4-4749-96FB-4C5E5FADA9AB}" type="slidenum">
              <a:rPr lang="en-US"/>
              <a:pPr/>
              <a:t>‹#›</a:t>
            </a:fld>
            <a:endParaRPr lang="en-US" dirty="0"/>
          </a:p>
        </p:txBody>
      </p:sp>
      <p:sp>
        <p:nvSpPr>
          <p:cNvPr id="6" name="Footer Placeholder 4"/>
          <p:cNvSpPr>
            <a:spLocks noGrp="1"/>
          </p:cNvSpPr>
          <p:nvPr>
            <p:ph type="ftr" sz="quarter" idx="15"/>
          </p:nvPr>
        </p:nvSpPr>
        <p:spPr>
          <a:xfrm>
            <a:off x="1003300" y="6356350"/>
            <a:ext cx="5707063" cy="365125"/>
          </a:xfrm>
        </p:spPr>
        <p:txBody>
          <a:bodyPr/>
          <a:lstStyle>
            <a:lvl1pPr>
              <a:defRPr>
                <a:latin typeface="Andes" panose="02000000000000000000" pitchFamily="50" charset="0"/>
              </a:defRPr>
            </a:lvl1pPr>
          </a:lstStyle>
          <a:p>
            <a:pPr>
              <a:defRPr/>
            </a:pPr>
            <a:r>
              <a:rPr lang="en-US" dirty="0"/>
              <a:t>Presentation Title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ED1BBC7C-9CE8-454A-A2DA-1D90E1FA11D4}" type="datetime1">
              <a:rPr lang="th-TH"/>
              <a:pPr>
                <a:defRPr/>
              </a:pPr>
              <a:t>21/09/59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fld id="{98CC6052-18B7-4DB1-BE0C-7EC10214D9E8}" type="slidenum">
              <a:rPr lang="th-TH" altLang="th-TH"/>
              <a:pPr/>
              <a:t>‹#›</a:t>
            </a:fld>
            <a:endParaRPr lang="th-TH" altLang="th-T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4E28EE8-EF9B-41B5-BCFB-8CD36EAF3D01}" type="datetime1">
              <a:rPr lang="th-TH"/>
              <a:pPr>
                <a:defRPr/>
              </a:pPr>
              <a:t>21/09/59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fld id="{1611927C-1889-4438-AFB2-9EEC519CE4AA}" type="slidenum">
              <a:rPr lang="th-TH" altLang="th-TH"/>
              <a:pPr/>
              <a:t>‹#›</a:t>
            </a:fld>
            <a:endParaRPr lang="th-TH" altLang="th-TH"/>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21E0CFA3-6BF6-4ED9-9B0C-FA714EC1EC17}" type="datetime1">
              <a:rPr lang="th-TH"/>
              <a:pPr>
                <a:defRPr/>
              </a:pPr>
              <a:t>21/09/59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fld id="{215FB633-1115-46B0-AD8E-6FB6D7626399}" type="slidenum">
              <a:rPr lang="th-TH" altLang="th-TH"/>
              <a:pPr/>
              <a:t>‹#›</a:t>
            </a:fld>
            <a:endParaRPr lang="th-TH" altLang="th-TH"/>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1C34BD50-24C7-405E-B0A5-AFBF5BC1A5BB}" type="datetime1">
              <a:rPr lang="th-TH"/>
              <a:pPr>
                <a:defRPr/>
              </a:pPr>
              <a:t>21/09/59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fld id="{E9DB43E4-F941-4B3D-8B7F-B14CEA9228CD}" type="slidenum">
              <a:rPr lang="th-TH" altLang="th-TH"/>
              <a:pPr/>
              <a:t>‹#›</a:t>
            </a:fld>
            <a:endParaRPr lang="th-TH" altLang="th-TH"/>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7C88EDB1-1000-49AE-B283-4427E08AE4FF}" type="datetime1">
              <a:rPr lang="th-TH"/>
              <a:pPr>
                <a:defRPr/>
              </a:pPr>
              <a:t>21/09/59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fld id="{B32DDD88-AEBF-418D-9A00-6C555DC015A7}" type="slidenum">
              <a:rPr lang="th-TH" altLang="th-TH"/>
              <a:pPr/>
              <a:t>‹#›</a:t>
            </a:fld>
            <a:endParaRPr lang="th-TH" altLang="th-T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81083A6-CC74-4E21-B3C5-FB09D1BA43B9}" type="datetime1">
              <a:rPr lang="th-TH"/>
              <a:pPr>
                <a:defRPr/>
              </a:pPr>
              <a:t>21/09/59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fld id="{C8682013-B127-45B9-847D-EA316895F455}" type="slidenum">
              <a:rPr lang="th-TH" altLang="th-TH"/>
              <a:pPr/>
              <a:t>‹#›</a:t>
            </a:fld>
            <a:endParaRPr lang="th-TH" altLang="th-TH"/>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4015B7B-4DAD-41ED-A6EC-914708F81F97}" type="datetime1">
              <a:rPr lang="th-TH"/>
              <a:pPr>
                <a:defRPr/>
              </a:pPr>
              <a:t>21/09/59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fld id="{6C4A2D48-0DB5-4E7F-A55B-4780A94163AF}" type="slidenum">
              <a:rPr lang="th-TH" altLang="th-TH"/>
              <a:pPr/>
              <a:t>‹#›</a:t>
            </a:fld>
            <a:endParaRPr lang="th-TH" altLang="th-TH"/>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6792FDD-2C29-4607-B555-2D9766124A3A}" type="datetime1">
              <a:rPr lang="th-TH"/>
              <a:pPr>
                <a:defRPr/>
              </a:pPr>
              <a:t>21/09/59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fld id="{4759BFAE-0DD5-4884-BF9F-9F065B1C6D4F}" type="slidenum">
              <a:rPr lang="th-TH" altLang="th-TH"/>
              <a:pPr/>
              <a:t>‹#›</a:t>
            </a:fld>
            <a:endParaRPr lang="th-TH" altLang="th-TH"/>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endParaRPr lang="th-TH" altLang="th-TH"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endParaRPr lang="th-TH" altLang="th-TH"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C16C8387-CD97-4063-946D-CDFB190E2437}" type="datetime1">
              <a:rPr lang="th-TH"/>
              <a:pPr>
                <a:defRPr/>
              </a:pPr>
              <a:t>21/09/59</a:t>
            </a:fld>
            <a:endParaRPr lang="th-TH"/>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cs typeface="Cordia New" pitchFamily="34" charset="-34"/>
              </a:defRPr>
            </a:lvl1pPr>
          </a:lstStyle>
          <a:p>
            <a:fld id="{64BADAC0-ADC5-4B5E-A315-B004CC2086C4}" type="slidenum">
              <a:rPr lang="th-TH" altLang="th-TH"/>
              <a:pPr/>
              <a:t>‹#›</a:t>
            </a:fld>
            <a:endParaRPr lang="th-TH" altLang="th-TH"/>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ngsana New" pitchFamily="18" charset="-34"/>
        </a:defRPr>
      </a:lvl2pPr>
      <a:lvl3pPr algn="ctr" rtl="0" eaLnBrk="0" fontAlgn="base" hangingPunct="0">
        <a:spcBef>
          <a:spcPct val="0"/>
        </a:spcBef>
        <a:spcAft>
          <a:spcPct val="0"/>
        </a:spcAft>
        <a:defRPr sz="4400">
          <a:solidFill>
            <a:schemeClr val="tx1"/>
          </a:solidFill>
          <a:latin typeface="Calibri" pitchFamily="34" charset="0"/>
          <a:cs typeface="Angsana New" pitchFamily="18" charset="-34"/>
        </a:defRPr>
      </a:lvl3pPr>
      <a:lvl4pPr algn="ctr" rtl="0" eaLnBrk="0" fontAlgn="base" hangingPunct="0">
        <a:spcBef>
          <a:spcPct val="0"/>
        </a:spcBef>
        <a:spcAft>
          <a:spcPct val="0"/>
        </a:spcAft>
        <a:defRPr sz="4400">
          <a:solidFill>
            <a:schemeClr val="tx1"/>
          </a:solidFill>
          <a:latin typeface="Calibri" pitchFamily="34" charset="0"/>
          <a:cs typeface="Angsana New" pitchFamily="18" charset="-34"/>
        </a:defRPr>
      </a:lvl4pPr>
      <a:lvl5pPr algn="ctr" rtl="0" eaLnBrk="0" fontAlgn="base" hangingPunct="0">
        <a:spcBef>
          <a:spcPct val="0"/>
        </a:spcBef>
        <a:spcAft>
          <a:spcPct val="0"/>
        </a:spcAft>
        <a:defRPr sz="4400">
          <a:solidFill>
            <a:schemeClr val="tx1"/>
          </a:solidFill>
          <a:latin typeface="Calibri" pitchFamily="34" charset="0"/>
          <a:cs typeface="Angsana New" pitchFamily="18" charset="-34"/>
        </a:defRPr>
      </a:lvl5pPr>
      <a:lvl6pPr marL="457200" algn="ctr" rtl="0" fontAlgn="base">
        <a:spcBef>
          <a:spcPct val="0"/>
        </a:spcBef>
        <a:spcAft>
          <a:spcPct val="0"/>
        </a:spcAft>
        <a:defRPr sz="4400">
          <a:solidFill>
            <a:schemeClr val="tx1"/>
          </a:solidFill>
          <a:latin typeface="Calibri" pitchFamily="34" charset="0"/>
          <a:cs typeface="Angsana New" pitchFamily="18" charset="-34"/>
        </a:defRPr>
      </a:lvl6pPr>
      <a:lvl7pPr marL="914400" algn="ctr" rtl="0" fontAlgn="base">
        <a:spcBef>
          <a:spcPct val="0"/>
        </a:spcBef>
        <a:spcAft>
          <a:spcPct val="0"/>
        </a:spcAft>
        <a:defRPr sz="4400">
          <a:solidFill>
            <a:schemeClr val="tx1"/>
          </a:solidFill>
          <a:latin typeface="Calibri" pitchFamily="34" charset="0"/>
          <a:cs typeface="Angsana New" pitchFamily="18" charset="-34"/>
        </a:defRPr>
      </a:lvl7pPr>
      <a:lvl8pPr marL="1371600" algn="ctr" rtl="0" fontAlgn="base">
        <a:spcBef>
          <a:spcPct val="0"/>
        </a:spcBef>
        <a:spcAft>
          <a:spcPct val="0"/>
        </a:spcAft>
        <a:defRPr sz="4400">
          <a:solidFill>
            <a:schemeClr val="tx1"/>
          </a:solidFill>
          <a:latin typeface="Calibri" pitchFamily="34" charset="0"/>
          <a:cs typeface="Angsana New" pitchFamily="18" charset="-34"/>
        </a:defRPr>
      </a:lvl8pPr>
      <a:lvl9pPr marL="1828800" algn="ctr" rtl="0" fontAlgn="base">
        <a:spcBef>
          <a:spcPct val="0"/>
        </a:spcBef>
        <a:spcAft>
          <a:spcPct val="0"/>
        </a:spcAft>
        <a:defRPr sz="4400">
          <a:solidFill>
            <a:schemeClr val="tx1"/>
          </a:solidFill>
          <a:latin typeface="Calibri" pitchFamily="34" charset="0"/>
          <a:cs typeface="Angsana New" pitchFamily="18" charset="-34"/>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Natta Bhachaiyud\Pictures\opdc_eng_01h.jpg"/>
          <p:cNvPicPr>
            <a:picLocks noChangeAspect="1" noChangeArrowheads="1"/>
          </p:cNvPicPr>
          <p:nvPr/>
        </p:nvPicPr>
        <p:blipFill>
          <a:blip r:embed="rId3" cstate="print"/>
          <a:srcRect/>
          <a:stretch>
            <a:fillRect/>
          </a:stretch>
        </p:blipFill>
        <p:spPr bwMode="auto">
          <a:xfrm>
            <a:off x="250825" y="188913"/>
            <a:ext cx="8713788" cy="1079500"/>
          </a:xfrm>
          <a:prstGeom prst="rect">
            <a:avLst/>
          </a:prstGeom>
          <a:noFill/>
          <a:ln w="9525">
            <a:noFill/>
            <a:miter lim="800000"/>
            <a:headEnd/>
            <a:tailEnd/>
          </a:ln>
        </p:spPr>
      </p:pic>
      <p:sp>
        <p:nvSpPr>
          <p:cNvPr id="4099" name="Slide Number Placeholder 4"/>
          <p:cNvSpPr>
            <a:spLocks noGrp="1"/>
          </p:cNvSpPr>
          <p:nvPr>
            <p:ph type="sldNum" sz="quarter" idx="12"/>
          </p:nvPr>
        </p:nvSpPr>
        <p:spPr bwMode="auto">
          <a:noFill/>
          <a:ln>
            <a:miter lim="800000"/>
            <a:headEnd/>
            <a:tailEnd/>
          </a:ln>
        </p:spPr>
        <p:txBody>
          <a:bodyPr/>
          <a:lstStyle/>
          <a:p>
            <a:fld id="{62BE5F57-D7C3-4AD6-A441-CFC2DE2F57CF}" type="slidenum">
              <a:rPr lang="th-TH" altLang="th-TH"/>
              <a:pPr/>
              <a:t>1</a:t>
            </a:fld>
            <a:endParaRPr lang="th-TH" altLang="th-TH"/>
          </a:p>
        </p:txBody>
      </p:sp>
      <p:sp>
        <p:nvSpPr>
          <p:cNvPr id="4100" name="Rectangle 4"/>
          <p:cNvSpPr>
            <a:spLocks noChangeArrowheads="1"/>
          </p:cNvSpPr>
          <p:nvPr/>
        </p:nvSpPr>
        <p:spPr bwMode="auto">
          <a:xfrm>
            <a:off x="179512" y="2553445"/>
            <a:ext cx="8640960" cy="2308324"/>
          </a:xfrm>
          <a:prstGeom prst="rect">
            <a:avLst/>
          </a:prstGeom>
          <a:noFill/>
          <a:ln w="9525">
            <a:noFill/>
            <a:miter lim="800000"/>
            <a:headEnd/>
            <a:tailEnd/>
          </a:ln>
        </p:spPr>
        <p:txBody>
          <a:bodyPr wrap="square" anchor="ctr">
            <a:spAutoFit/>
          </a:bodyPr>
          <a:lstStyle/>
          <a:p>
            <a:pPr algn="ctr" eaLnBrk="1" hangingPunct="1"/>
            <a:r>
              <a:rPr lang="en-US" altLang="th-TH" sz="3600" b="1" dirty="0">
                <a:latin typeface="Tahoma" pitchFamily="34" charset="0"/>
                <a:cs typeface="Cordia New" pitchFamily="34" charset="-34"/>
              </a:rPr>
              <a:t>Licensing Facilitation Act, </a:t>
            </a:r>
            <a:r>
              <a:rPr lang="en-US" altLang="th-TH" sz="3600" b="1" dirty="0" smtClean="0">
                <a:latin typeface="Tahoma" pitchFamily="34" charset="0"/>
                <a:cs typeface="Cordia New" pitchFamily="34" charset="-34"/>
              </a:rPr>
              <a:t>2015</a:t>
            </a:r>
          </a:p>
          <a:p>
            <a:pPr algn="ctr" eaLnBrk="1" hangingPunct="1"/>
            <a:r>
              <a:rPr lang="en-US" altLang="th-TH" sz="3600" b="1" dirty="0" smtClean="0">
                <a:latin typeface="Tahoma" pitchFamily="34" charset="0"/>
                <a:cs typeface="Cordia New" pitchFamily="34" charset="-34"/>
              </a:rPr>
              <a:t>&amp;</a:t>
            </a:r>
          </a:p>
          <a:p>
            <a:pPr algn="ctr" eaLnBrk="1" hangingPunct="1"/>
            <a:r>
              <a:rPr lang="en-US" altLang="th-TH" sz="3600" b="1" dirty="0" smtClean="0">
                <a:latin typeface="Tahoma" pitchFamily="34" charset="0"/>
                <a:cs typeface="Cordia New" pitchFamily="34" charset="-34"/>
              </a:rPr>
              <a:t>Doing Business and One Stop Service</a:t>
            </a:r>
            <a:endParaRPr lang="en-US" altLang="th-TH" sz="3600" b="1" dirty="0">
              <a:latin typeface="Tahoma" pitchFamily="34" charset="0"/>
              <a:cs typeface="Cordia New" pitchFamily="34" charset="-34"/>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14339" name="Slide Number Placeholder 4"/>
          <p:cNvSpPr>
            <a:spLocks noGrp="1"/>
          </p:cNvSpPr>
          <p:nvPr>
            <p:ph type="sldNum" sz="quarter" idx="12"/>
          </p:nvPr>
        </p:nvSpPr>
        <p:spPr bwMode="auto">
          <a:noFill/>
          <a:ln>
            <a:miter lim="800000"/>
            <a:headEnd/>
            <a:tailEnd/>
          </a:ln>
        </p:spPr>
        <p:txBody>
          <a:bodyPr/>
          <a:lstStyle/>
          <a:p>
            <a:fld id="{819AE1B9-4918-4E5F-87B7-7D3DA07FD0B0}" type="slidenum">
              <a:rPr lang="th-TH" altLang="th-TH"/>
              <a:pPr/>
              <a:t>10</a:t>
            </a:fld>
            <a:endParaRPr lang="th-TH" altLang="th-TH"/>
          </a:p>
        </p:txBody>
      </p:sp>
      <p:sp>
        <p:nvSpPr>
          <p:cNvPr id="14340" name="TextBox 5"/>
          <p:cNvSpPr txBox="1">
            <a:spLocks noChangeArrowheads="1"/>
          </p:cNvSpPr>
          <p:nvPr/>
        </p:nvSpPr>
        <p:spPr bwMode="auto">
          <a:xfrm>
            <a:off x="179388" y="1412875"/>
            <a:ext cx="8785225" cy="5262563"/>
          </a:xfrm>
          <a:prstGeom prst="rect">
            <a:avLst/>
          </a:prstGeom>
          <a:noFill/>
          <a:ln w="9525">
            <a:noFill/>
            <a:miter lim="800000"/>
            <a:headEnd/>
            <a:tailEnd/>
          </a:ln>
        </p:spPr>
        <p:txBody>
          <a:bodyPr>
            <a:spAutoFit/>
          </a:bodyPr>
          <a:lstStyle/>
          <a:p>
            <a:pPr eaLnBrk="1" hangingPunct="1"/>
            <a:r>
              <a:rPr lang="en-US" altLang="th-TH" sz="2400" b="1" dirty="0">
                <a:latin typeface="Tahoma" pitchFamily="34" charset="0"/>
                <a:cs typeface="Cordia New" pitchFamily="34" charset="-34"/>
              </a:rPr>
              <a:t>2) Accepting the Application </a:t>
            </a:r>
            <a:r>
              <a:rPr lang="en-US" altLang="th-TH" sz="1800" dirty="0">
                <a:solidFill>
                  <a:srgbClr val="000000"/>
                </a:solidFill>
                <a:latin typeface="Tahoma" pitchFamily="34" charset="0"/>
                <a:ea typeface="Calibri" pitchFamily="34" charset="0"/>
                <a:cs typeface="Tahoma" pitchFamily="34" charset="0"/>
              </a:rPr>
              <a:t>(also see section on Punishment)</a:t>
            </a:r>
            <a:endParaRPr lang="en-US" altLang="th-TH" sz="2400" b="1" dirty="0">
              <a:latin typeface="Tahoma" pitchFamily="34" charset="0"/>
              <a:cs typeface="Cordia New" pitchFamily="34" charset="-34"/>
            </a:endParaRPr>
          </a:p>
          <a:p>
            <a:pPr eaLnBrk="1" hangingPunct="1"/>
            <a:endParaRPr lang="en-US" altLang="th-TH" sz="2400" b="1" dirty="0">
              <a:latin typeface="Tahoma" pitchFamily="34" charset="0"/>
              <a:cs typeface="Cordia New" pitchFamily="34" charset="-34"/>
            </a:endParaRPr>
          </a:p>
          <a:p>
            <a:pPr eaLnBrk="1" hangingPunct="1">
              <a:buFont typeface="Arial" pitchFamily="34" charset="0"/>
              <a:buChar char="•"/>
            </a:pPr>
            <a:r>
              <a:rPr lang="en-US" altLang="th-TH" sz="2000" dirty="0"/>
              <a:t>   Immediate inspection - officer accepting the application is obligated to immediately inspect the documents for </a:t>
            </a:r>
            <a:r>
              <a:rPr lang="en-US" altLang="th-TH" sz="2000" i="1" u="sng" dirty="0"/>
              <a:t>completeness</a:t>
            </a:r>
            <a:r>
              <a:rPr lang="en-US" altLang="th-TH" sz="2000" dirty="0"/>
              <a:t> and </a:t>
            </a:r>
            <a:r>
              <a:rPr lang="en-US" altLang="th-TH" sz="2000" i="1" u="sng" dirty="0"/>
              <a:t>correctness.</a:t>
            </a:r>
          </a:p>
          <a:p>
            <a:pPr eaLnBrk="1" hangingPunct="1"/>
            <a:endParaRPr lang="en-US" altLang="th-TH" sz="2000" dirty="0"/>
          </a:p>
          <a:p>
            <a:pPr eaLnBrk="1" hangingPunct="1">
              <a:buFont typeface="Arial" pitchFamily="34" charset="0"/>
              <a:buChar char="•"/>
            </a:pPr>
            <a:r>
              <a:rPr lang="en-US" altLang="th-TH" sz="2000" dirty="0"/>
              <a:t> . Additional documents can only be </a:t>
            </a:r>
            <a:r>
              <a:rPr lang="en-US" altLang="th-TH" sz="2000" i="1" u="sng" dirty="0"/>
              <a:t>requested once </a:t>
            </a:r>
            <a:r>
              <a:rPr lang="en-US" altLang="th-TH" sz="2000" dirty="0"/>
              <a:t>and anything not in citizen manual cannot be requested! Documents to be resubmitted and resubmission date must be agreed to in writing between applicant and official.</a:t>
            </a:r>
          </a:p>
          <a:p>
            <a:pPr eaLnBrk="1" hangingPunct="1"/>
            <a:endParaRPr lang="en-US" altLang="th-TH" sz="2000" i="1" u="sng" dirty="0">
              <a:latin typeface="Calibri" pitchFamily="34" charset="0"/>
              <a:cs typeface="Cordia New" pitchFamily="34" charset="-34"/>
            </a:endParaRPr>
          </a:p>
          <a:p>
            <a:pPr eaLnBrk="1" hangingPunct="1"/>
            <a:r>
              <a:rPr lang="en-US" altLang="th-TH" sz="2400" b="1" dirty="0">
                <a:latin typeface="Tahoma" pitchFamily="34" charset="0"/>
                <a:cs typeface="Tahoma" pitchFamily="34" charset="0"/>
              </a:rPr>
              <a:t>3) Reporting Requirement</a:t>
            </a:r>
            <a:r>
              <a:rPr lang="en-US" altLang="th-TH" sz="2400" dirty="0">
                <a:latin typeface="Tahoma" pitchFamily="34" charset="0"/>
                <a:cs typeface="Tahoma" pitchFamily="34" charset="0"/>
              </a:rPr>
              <a:t> </a:t>
            </a:r>
            <a:r>
              <a:rPr lang="en-US" altLang="th-TH" sz="1800" dirty="0">
                <a:latin typeface="Tahoma" pitchFamily="34" charset="0"/>
                <a:cs typeface="Tahoma" pitchFamily="34" charset="0"/>
              </a:rPr>
              <a:t>(also see section on Punishment)</a:t>
            </a:r>
          </a:p>
          <a:p>
            <a:pPr eaLnBrk="1" hangingPunct="1"/>
            <a:endParaRPr lang="en-US" altLang="th-TH" sz="2400" b="1" dirty="0">
              <a:latin typeface="Tahoma" pitchFamily="34" charset="0"/>
              <a:cs typeface="Tahoma" pitchFamily="34" charset="0"/>
            </a:endParaRPr>
          </a:p>
          <a:p>
            <a:pPr eaLnBrk="1" hangingPunct="1"/>
            <a:r>
              <a:rPr lang="en-US" altLang="th-TH" sz="2000" dirty="0">
                <a:latin typeface="Tahoma" pitchFamily="34" charset="0"/>
                <a:cs typeface="Tahoma" pitchFamily="34" charset="0"/>
              </a:rPr>
              <a:t>In case of delays, the agency must notify the applicant and the Office of the Public Sector Development Commission (OPDC) in writing every 7 days until consideration process is completed. The OPDC analyzes government wide performance and report findings to the cabinet on periodic basis.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15363" name="Slide Number Placeholder 4"/>
          <p:cNvSpPr>
            <a:spLocks noGrp="1"/>
          </p:cNvSpPr>
          <p:nvPr>
            <p:ph type="sldNum" sz="quarter" idx="12"/>
          </p:nvPr>
        </p:nvSpPr>
        <p:spPr bwMode="auto">
          <a:noFill/>
          <a:ln>
            <a:miter lim="800000"/>
            <a:headEnd/>
            <a:tailEnd/>
          </a:ln>
        </p:spPr>
        <p:txBody>
          <a:bodyPr/>
          <a:lstStyle/>
          <a:p>
            <a:fld id="{482E5E36-D3D6-421F-8480-D1FB6876CD2D}" type="slidenum">
              <a:rPr lang="th-TH" altLang="th-TH"/>
              <a:pPr/>
              <a:t>11</a:t>
            </a:fld>
            <a:endParaRPr lang="th-TH" altLang="th-TH"/>
          </a:p>
        </p:txBody>
      </p:sp>
      <p:sp>
        <p:nvSpPr>
          <p:cNvPr id="6" name="TextBox 5"/>
          <p:cNvSpPr txBox="1"/>
          <p:nvPr/>
        </p:nvSpPr>
        <p:spPr>
          <a:xfrm>
            <a:off x="250825" y="1484313"/>
            <a:ext cx="8569325" cy="4894262"/>
          </a:xfrm>
          <a:prstGeom prst="rect">
            <a:avLst/>
          </a:prstGeom>
          <a:noFill/>
        </p:spPr>
        <p:txBody>
          <a:bodyPr>
            <a:spAutoFit/>
          </a:bodyPr>
          <a:lstStyle/>
          <a:p>
            <a:pPr eaLnBrk="1" hangingPunct="1">
              <a:defRPr/>
            </a:pPr>
            <a:r>
              <a:rPr lang="en-US" sz="2400" b="1" dirty="0">
                <a:latin typeface="Tahoma" pitchFamily="34" charset="0"/>
                <a:ea typeface="Tahoma" pitchFamily="34" charset="0"/>
                <a:cs typeface="Tahoma" pitchFamily="34" charset="0"/>
              </a:rPr>
              <a:t>4) Punishment</a:t>
            </a:r>
          </a:p>
          <a:p>
            <a:pPr eaLnBrk="1" hangingPunct="1">
              <a:defRPr/>
            </a:pPr>
            <a:endParaRPr lang="en-US" sz="2000" dirty="0">
              <a:latin typeface="Tahoma" pitchFamily="34" charset="0"/>
              <a:ea typeface="Tahoma" pitchFamily="34" charset="0"/>
              <a:cs typeface="Tahoma" pitchFamily="34" charset="0"/>
            </a:endParaRPr>
          </a:p>
          <a:p>
            <a:pPr marL="457200" indent="-457200" eaLnBrk="1" hangingPunct="1">
              <a:buFontTx/>
              <a:buAutoNum type="alphaLcParenR"/>
              <a:defRPr/>
            </a:pPr>
            <a:r>
              <a:rPr lang="en-US" sz="2400" dirty="0">
                <a:latin typeface="Tahoma" pitchFamily="34" charset="0"/>
                <a:ea typeface="Tahoma" pitchFamily="34" charset="0"/>
                <a:cs typeface="Tahoma" pitchFamily="34" charset="0"/>
              </a:rPr>
              <a:t>Disciplinary action or charges of dereliction of duty under Thailand’s criminal penal code is warranted if the applicant is denied approval based on incomplete or incorrect documentations resulting from negligence or corruption by the officer accepting and inspecting the application.</a:t>
            </a:r>
          </a:p>
          <a:p>
            <a:pPr marL="457200" indent="-457200" eaLnBrk="1" hangingPunct="1">
              <a:defRPr/>
            </a:pPr>
            <a:endParaRPr lang="en-US" sz="2400" dirty="0">
              <a:latin typeface="Tahoma" pitchFamily="34" charset="0"/>
              <a:ea typeface="Tahoma" pitchFamily="34" charset="0"/>
              <a:cs typeface="Tahoma" pitchFamily="34" charset="0"/>
            </a:endParaRPr>
          </a:p>
          <a:p>
            <a:pPr marL="444500" indent="-444500" eaLnBrk="1" hangingPunct="1">
              <a:defRPr/>
            </a:pPr>
            <a:r>
              <a:rPr lang="en-US" sz="2400" dirty="0">
                <a:latin typeface="Tahoma" pitchFamily="34" charset="0"/>
                <a:ea typeface="Tahoma" pitchFamily="34" charset="0"/>
                <a:cs typeface="Tahoma" pitchFamily="34" charset="0"/>
              </a:rPr>
              <a:t>b)  If authorized officer fails to notify the applicant and the OPDC every 7 days in case of service time violation, the authorized officer is considered guilty of dereliction of duty under Thailand’s criminal penal code.</a:t>
            </a:r>
          </a:p>
          <a:p>
            <a:pPr eaLnBrk="1" hangingPunct="1">
              <a:defRPr/>
            </a:pPr>
            <a:endParaRPr lang="th-TH"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16387" name="Slide Number Placeholder 4"/>
          <p:cNvSpPr>
            <a:spLocks noGrp="1"/>
          </p:cNvSpPr>
          <p:nvPr>
            <p:ph type="sldNum" sz="quarter" idx="12"/>
          </p:nvPr>
        </p:nvSpPr>
        <p:spPr bwMode="auto">
          <a:noFill/>
          <a:ln>
            <a:miter lim="800000"/>
            <a:headEnd/>
            <a:tailEnd/>
          </a:ln>
        </p:spPr>
        <p:txBody>
          <a:bodyPr/>
          <a:lstStyle/>
          <a:p>
            <a:fld id="{AE9AC187-C28E-4E84-9537-CA954851C297}" type="slidenum">
              <a:rPr lang="th-TH" altLang="th-TH"/>
              <a:pPr/>
              <a:t>12</a:t>
            </a:fld>
            <a:endParaRPr lang="th-TH" altLang="th-TH"/>
          </a:p>
        </p:txBody>
      </p:sp>
      <p:sp>
        <p:nvSpPr>
          <p:cNvPr id="16388" name="TextBox 5"/>
          <p:cNvSpPr txBox="1">
            <a:spLocks noChangeArrowheads="1"/>
          </p:cNvSpPr>
          <p:nvPr/>
        </p:nvSpPr>
        <p:spPr bwMode="auto">
          <a:xfrm>
            <a:off x="323850" y="1628775"/>
            <a:ext cx="8424863" cy="4894263"/>
          </a:xfrm>
          <a:prstGeom prst="rect">
            <a:avLst/>
          </a:prstGeom>
          <a:noFill/>
          <a:ln w="9525">
            <a:noFill/>
            <a:miter lim="800000"/>
            <a:headEnd/>
            <a:tailEnd/>
          </a:ln>
        </p:spPr>
        <p:txBody>
          <a:bodyPr>
            <a:spAutoFit/>
          </a:bodyPr>
          <a:lstStyle/>
          <a:p>
            <a:pPr eaLnBrk="1" hangingPunct="1"/>
            <a:r>
              <a:rPr lang="en-US" altLang="th-TH" sz="2400" b="1" dirty="0">
                <a:latin typeface="Tahoma" pitchFamily="34" charset="0"/>
                <a:cs typeface="Tahoma" pitchFamily="34" charset="0"/>
              </a:rPr>
              <a:t>5) Legal and Regulatory Review</a:t>
            </a:r>
          </a:p>
          <a:p>
            <a:pPr eaLnBrk="1" hangingPunct="1">
              <a:buFont typeface="Arial" pitchFamily="34" charset="0"/>
              <a:buChar char="•"/>
            </a:pPr>
            <a:r>
              <a:rPr lang="en-US" altLang="th-TH" sz="2400" dirty="0">
                <a:latin typeface="Tahoma" pitchFamily="34" charset="0"/>
                <a:cs typeface="Tahoma" pitchFamily="34" charset="0"/>
              </a:rPr>
              <a:t>   Review relevant laws and relegations every five years to determine if approval is still mandatory, or whether it could be replaced by other measures.</a:t>
            </a:r>
          </a:p>
          <a:p>
            <a:pPr eaLnBrk="1" hangingPunct="1">
              <a:buFont typeface="Arial" pitchFamily="34" charset="0"/>
              <a:buChar char="•"/>
            </a:pPr>
            <a:r>
              <a:rPr lang="en-US" altLang="th-TH" sz="2400" dirty="0">
                <a:latin typeface="Tahoma" pitchFamily="34" charset="0"/>
                <a:cs typeface="Tahoma" pitchFamily="34" charset="0"/>
              </a:rPr>
              <a:t>   If necessary, the approving public agency can propose amendments to the relevant law(s), or other measures that would shorten service time.</a:t>
            </a:r>
          </a:p>
          <a:p>
            <a:pPr eaLnBrk="1" hangingPunct="1"/>
            <a:endParaRPr lang="en-US" altLang="th-TH" sz="2400" b="1" dirty="0">
              <a:latin typeface="Tahoma" pitchFamily="34" charset="0"/>
              <a:cs typeface="Tahoma" pitchFamily="34" charset="0"/>
            </a:endParaRPr>
          </a:p>
          <a:p>
            <a:pPr eaLnBrk="1" hangingPunct="1"/>
            <a:r>
              <a:rPr lang="en-US" altLang="th-TH" sz="2400" b="1" dirty="0">
                <a:latin typeface="Tahoma" pitchFamily="34" charset="0"/>
                <a:cs typeface="Tahoma" pitchFamily="34" charset="0"/>
              </a:rPr>
              <a:t>6) Automatic Renewal</a:t>
            </a:r>
          </a:p>
          <a:p>
            <a:pPr eaLnBrk="1" hangingPunct="1"/>
            <a:r>
              <a:rPr lang="en-US" altLang="th-TH" sz="2400" dirty="0">
                <a:latin typeface="Tahoma" pitchFamily="34" charset="0"/>
                <a:cs typeface="Tahoma" pitchFamily="34" charset="0"/>
              </a:rPr>
              <a:t>	In cases where a permit or license is necessary for businesses to operate unimpeded, the Law empowers the cabinet to declare that acceptance of renewal fees constitutes renewal of said permit or license.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17411" name="Slide Number Placeholder 4"/>
          <p:cNvSpPr>
            <a:spLocks noGrp="1"/>
          </p:cNvSpPr>
          <p:nvPr>
            <p:ph type="sldNum" sz="quarter" idx="12"/>
          </p:nvPr>
        </p:nvSpPr>
        <p:spPr bwMode="auto">
          <a:noFill/>
          <a:ln>
            <a:miter lim="800000"/>
            <a:headEnd/>
            <a:tailEnd/>
          </a:ln>
        </p:spPr>
        <p:txBody>
          <a:bodyPr/>
          <a:lstStyle/>
          <a:p>
            <a:fld id="{2512F807-5A86-42D6-95DF-C3B530EB1845}" type="slidenum">
              <a:rPr lang="th-TH" altLang="th-TH"/>
              <a:pPr/>
              <a:t>13</a:t>
            </a:fld>
            <a:endParaRPr lang="th-TH" altLang="th-TH"/>
          </a:p>
        </p:txBody>
      </p:sp>
      <p:sp>
        <p:nvSpPr>
          <p:cNvPr id="17412" name="TextBox 5"/>
          <p:cNvSpPr txBox="1">
            <a:spLocks noChangeArrowheads="1"/>
          </p:cNvSpPr>
          <p:nvPr/>
        </p:nvSpPr>
        <p:spPr bwMode="auto">
          <a:xfrm>
            <a:off x="179388" y="1412875"/>
            <a:ext cx="8713787" cy="2185214"/>
          </a:xfrm>
          <a:prstGeom prst="rect">
            <a:avLst/>
          </a:prstGeom>
          <a:noFill/>
          <a:ln w="9525">
            <a:noFill/>
            <a:miter lim="800000"/>
            <a:headEnd/>
            <a:tailEnd/>
          </a:ln>
        </p:spPr>
        <p:txBody>
          <a:bodyPr>
            <a:spAutoFit/>
          </a:bodyPr>
          <a:lstStyle/>
          <a:p>
            <a:pPr eaLnBrk="1" hangingPunct="1"/>
            <a:r>
              <a:rPr lang="en-US" altLang="th-TH" sz="2400" b="1" dirty="0">
                <a:latin typeface="Tahoma" pitchFamily="34" charset="0"/>
                <a:cs typeface="Tahoma" pitchFamily="34" charset="0"/>
              </a:rPr>
              <a:t>7) Joint Service Centers – </a:t>
            </a:r>
            <a:r>
              <a:rPr lang="en-US" altLang="th-TH" sz="2400" dirty="0">
                <a:latin typeface="Tahoma" pitchFamily="34" charset="0"/>
                <a:cs typeface="Tahoma" pitchFamily="34" charset="0"/>
              </a:rPr>
              <a:t>to improve service </a:t>
            </a:r>
            <a:r>
              <a:rPr lang="en-US" altLang="th-TH" sz="2400" dirty="0" smtClean="0">
                <a:latin typeface="Tahoma" pitchFamily="34" charset="0"/>
                <a:cs typeface="Tahoma" pitchFamily="34" charset="0"/>
              </a:rPr>
              <a:t>channels and provide one stop service</a:t>
            </a:r>
          </a:p>
          <a:p>
            <a:pPr eaLnBrk="1" hangingPunct="1"/>
            <a:endParaRPr lang="en-US" altLang="th-TH" sz="2400" dirty="0">
              <a:latin typeface="Tahoma" pitchFamily="34" charset="0"/>
              <a:cs typeface="Tahoma" pitchFamily="34" charset="0"/>
            </a:endParaRPr>
          </a:p>
          <a:p>
            <a:pPr eaLnBrk="1" hangingPunct="1"/>
            <a:endParaRPr lang="en-US" altLang="th-TH" sz="2400" dirty="0">
              <a:latin typeface="Tahoma" pitchFamily="34" charset="0"/>
              <a:cs typeface="Tahoma" pitchFamily="34" charset="0"/>
            </a:endParaRPr>
          </a:p>
          <a:p>
            <a:pPr eaLnBrk="1" hangingPunct="1"/>
            <a:endParaRPr lang="en-US" altLang="th-TH" sz="2000" b="1" i="1" dirty="0" smtClean="0">
              <a:latin typeface="Tahoma" pitchFamily="34" charset="0"/>
              <a:cs typeface="Tahoma" pitchFamily="34" charset="0"/>
            </a:endParaRPr>
          </a:p>
          <a:p>
            <a:pPr eaLnBrk="1" hangingPunct="1"/>
            <a:endParaRPr lang="en-US" altLang="th-TH" sz="2000" b="1" i="1" dirty="0">
              <a:latin typeface="Tahoma" pitchFamily="34" charset="0"/>
              <a:cs typeface="Tahoma" pitchFamily="34" charset="0"/>
            </a:endParaRPr>
          </a:p>
        </p:txBody>
      </p:sp>
      <p:sp>
        <p:nvSpPr>
          <p:cNvPr id="5" name="TextBox 5"/>
          <p:cNvSpPr txBox="1">
            <a:spLocks noChangeArrowheads="1"/>
          </p:cNvSpPr>
          <p:nvPr/>
        </p:nvSpPr>
        <p:spPr bwMode="auto">
          <a:xfrm>
            <a:off x="323528" y="2420888"/>
            <a:ext cx="8064500" cy="461665"/>
          </a:xfrm>
          <a:prstGeom prst="rect">
            <a:avLst/>
          </a:prstGeom>
          <a:noFill/>
          <a:ln w="9525">
            <a:noFill/>
            <a:miter lim="800000"/>
            <a:headEnd/>
            <a:tailEnd/>
          </a:ln>
        </p:spPr>
        <p:txBody>
          <a:bodyPr>
            <a:spAutoFit/>
          </a:bodyPr>
          <a:lstStyle/>
          <a:p>
            <a:pPr eaLnBrk="1" hangingPunct="1"/>
            <a:r>
              <a:rPr lang="en-US" altLang="th-TH" sz="2400" b="1" dirty="0" smtClean="0">
                <a:latin typeface="Tahoma" pitchFamily="34" charset="0"/>
                <a:cs typeface="Tahoma" pitchFamily="34" charset="0"/>
              </a:rPr>
              <a:t>Implementation</a:t>
            </a:r>
            <a:endParaRPr lang="en-US" altLang="th-TH" sz="2400" b="1" dirty="0">
              <a:latin typeface="Tahoma" pitchFamily="34" charset="0"/>
              <a:cs typeface="Tahoma" pitchFamily="34" charset="0"/>
            </a:endParaRPr>
          </a:p>
        </p:txBody>
      </p:sp>
      <p:sp>
        <p:nvSpPr>
          <p:cNvPr id="6" name="Pentagon 5"/>
          <p:cNvSpPr/>
          <p:nvPr/>
        </p:nvSpPr>
        <p:spPr>
          <a:xfrm>
            <a:off x="539552" y="3644379"/>
            <a:ext cx="7991475" cy="360362"/>
          </a:xfrm>
          <a:prstGeom prst="homePlate">
            <a:avLst/>
          </a:prstGeom>
          <a:solidFill>
            <a:schemeClr val="accent2">
              <a:lumMod val="20000"/>
              <a:lumOff val="80000"/>
            </a:schemeClr>
          </a:solidFill>
          <a:ln w="12700" cap="flat" cmpd="sng" algn="ctr">
            <a:solidFill>
              <a:schemeClr val="accent2">
                <a:lumMod val="20000"/>
                <a:lumOff val="80000"/>
              </a:schemeClr>
            </a:solidFill>
            <a:prstDash val="solid"/>
            <a:miter lim="800000"/>
          </a:ln>
          <a:effectLst/>
        </p:spPr>
        <p:txBody>
          <a:bodyPr anchor="ctr"/>
          <a:lstStyle/>
          <a:p>
            <a:pPr algn="ctr" fontAlgn="auto">
              <a:spcBef>
                <a:spcPts val="0"/>
              </a:spcBef>
              <a:spcAft>
                <a:spcPts val="0"/>
              </a:spcAft>
              <a:defRPr/>
            </a:pPr>
            <a:endParaRPr lang="th-TH" sz="1200" kern="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nvGrpSpPr>
          <p:cNvPr id="7" name="Group 6"/>
          <p:cNvGrpSpPr>
            <a:grpSpLocks/>
          </p:cNvGrpSpPr>
          <p:nvPr/>
        </p:nvGrpSpPr>
        <p:grpSpPr bwMode="auto">
          <a:xfrm>
            <a:off x="5435402" y="3644379"/>
            <a:ext cx="477838" cy="307975"/>
            <a:chOff x="4722425" y="1527887"/>
            <a:chExt cx="442846" cy="307434"/>
          </a:xfrm>
        </p:grpSpPr>
        <p:sp>
          <p:nvSpPr>
            <p:cNvPr id="8" name="Oval 7"/>
            <p:cNvSpPr/>
            <p:nvPr/>
          </p:nvSpPr>
          <p:spPr>
            <a:xfrm>
              <a:off x="4769505" y="1527887"/>
              <a:ext cx="288365" cy="288417"/>
            </a:xfrm>
            <a:prstGeom prst="ellipse">
              <a:avLst/>
            </a:prstGeom>
            <a:solidFill>
              <a:schemeClr val="accent2">
                <a:lumMod val="60000"/>
                <a:lumOff val="40000"/>
              </a:schemeClr>
            </a:solidFill>
            <a:ln w="12700" cap="flat" cmpd="sng" algn="ctr">
              <a:solidFill>
                <a:schemeClr val="accent2">
                  <a:lumMod val="60000"/>
                  <a:lumOff val="40000"/>
                </a:schemeClr>
              </a:solidFill>
              <a:prstDash val="solid"/>
              <a:miter lim="800000"/>
            </a:ln>
            <a:effectLst/>
          </p:spPr>
          <p:txBody>
            <a:bodyPr anchor="ctr"/>
            <a:lstStyle/>
            <a:p>
              <a:pPr algn="ctr" fontAlgn="auto">
                <a:spcBef>
                  <a:spcPts val="0"/>
                </a:spcBef>
                <a:spcAft>
                  <a:spcPts val="0"/>
                </a:spcAft>
                <a:defRPr/>
              </a:pPr>
              <a:endParaRPr lang="th-TH" sz="1100" kern="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9" name="Rectangle 8"/>
            <p:cNvSpPr/>
            <p:nvPr/>
          </p:nvSpPr>
          <p:spPr>
            <a:xfrm>
              <a:off x="4722425" y="1527887"/>
              <a:ext cx="442846" cy="307434"/>
            </a:xfrm>
            <a:prstGeom prst="rect">
              <a:avLst/>
            </a:prstGeom>
          </p:spPr>
          <p:txBody>
            <a:bodyPr wrap="none">
              <a:spAutoFit/>
            </a:bodyPr>
            <a:lstStyle/>
            <a:p>
              <a:pPr algn="ctr" eaLnBrk="1" hangingPunct="1">
                <a:spcAft>
                  <a:spcPts val="300"/>
                </a:spcAft>
                <a:defRPr/>
              </a:pPr>
              <a:r>
                <a:rPr lang="en-US" sz="1400" kern="0" dirty="0">
                  <a:solidFill>
                    <a:prstClr val="black"/>
                  </a:solidFill>
                  <a:latin typeface="Tahoma" panose="020B0604030504040204" pitchFamily="34" charset="0"/>
                  <a:ea typeface="Tahoma" panose="020B0604030504040204" pitchFamily="34" charset="0"/>
                  <a:cs typeface="Tahoma" panose="020B0604030504040204" pitchFamily="34" charset="0"/>
                </a:rPr>
                <a:t>120</a:t>
              </a:r>
            </a:p>
          </p:txBody>
        </p:sp>
      </p:grpSp>
      <p:grpSp>
        <p:nvGrpSpPr>
          <p:cNvPr id="10" name="Group 9"/>
          <p:cNvGrpSpPr>
            <a:grpSpLocks/>
          </p:cNvGrpSpPr>
          <p:nvPr/>
        </p:nvGrpSpPr>
        <p:grpSpPr bwMode="auto">
          <a:xfrm>
            <a:off x="7811890" y="3644379"/>
            <a:ext cx="433387" cy="287337"/>
            <a:chOff x="8009225" y="1537399"/>
            <a:chExt cx="402972" cy="288000"/>
          </a:xfrm>
        </p:grpSpPr>
        <p:sp>
          <p:nvSpPr>
            <p:cNvPr id="11" name="Oval 10"/>
            <p:cNvSpPr/>
            <p:nvPr/>
          </p:nvSpPr>
          <p:spPr>
            <a:xfrm>
              <a:off x="8075649" y="1537399"/>
              <a:ext cx="287838" cy="288000"/>
            </a:xfrm>
            <a:prstGeom prst="ellipse">
              <a:avLst/>
            </a:prstGeom>
            <a:solidFill>
              <a:schemeClr val="accent2">
                <a:lumMod val="60000"/>
                <a:lumOff val="40000"/>
              </a:schemeClr>
            </a:solidFill>
            <a:ln w="12700" cap="flat" cmpd="sng" algn="ctr">
              <a:solidFill>
                <a:schemeClr val="accent2">
                  <a:lumMod val="60000"/>
                  <a:lumOff val="40000"/>
                </a:schemeClr>
              </a:solidFill>
              <a:prstDash val="solid"/>
              <a:miter lim="800000"/>
            </a:ln>
            <a:effectLst/>
          </p:spPr>
          <p:txBody>
            <a:bodyPr anchor="ctr"/>
            <a:lstStyle/>
            <a:p>
              <a:pPr algn="ctr" fontAlgn="auto">
                <a:spcBef>
                  <a:spcPts val="0"/>
                </a:spcBef>
                <a:spcAft>
                  <a:spcPts val="0"/>
                </a:spcAft>
                <a:defRPr/>
              </a:pPr>
              <a:endParaRPr lang="th-TH" sz="1100" kern="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8009225" y="1537399"/>
              <a:ext cx="402972" cy="276862"/>
            </a:xfrm>
            <a:prstGeom prst="rect">
              <a:avLst/>
            </a:prstGeom>
          </p:spPr>
          <p:txBody>
            <a:bodyPr wrap="none">
              <a:spAutoFit/>
            </a:bodyPr>
            <a:lstStyle/>
            <a:p>
              <a:pPr algn="ctr" eaLnBrk="1" hangingPunct="1">
                <a:spcAft>
                  <a:spcPts val="300"/>
                </a:spcAft>
                <a:defRPr/>
              </a:pPr>
              <a:r>
                <a:rPr lang="en-US" sz="1200" kern="0" dirty="0">
                  <a:solidFill>
                    <a:prstClr val="black"/>
                  </a:solidFill>
                  <a:latin typeface="Tahoma" panose="020B0604030504040204" pitchFamily="34" charset="0"/>
                  <a:ea typeface="Tahoma" panose="020B0604030504040204" pitchFamily="34" charset="0"/>
                  <a:cs typeface="Tahoma" panose="020B0604030504040204" pitchFamily="34" charset="0"/>
                </a:rPr>
                <a:t>180</a:t>
              </a:r>
            </a:p>
          </p:txBody>
        </p:sp>
      </p:grpSp>
      <p:sp>
        <p:nvSpPr>
          <p:cNvPr id="13" name="Rectangle 15"/>
          <p:cNvSpPr>
            <a:spLocks noChangeArrowheads="1"/>
          </p:cNvSpPr>
          <p:nvPr/>
        </p:nvSpPr>
        <p:spPr bwMode="auto">
          <a:xfrm>
            <a:off x="5148065" y="3212579"/>
            <a:ext cx="1519237" cy="338137"/>
          </a:xfrm>
          <a:prstGeom prst="rect">
            <a:avLst/>
          </a:prstGeom>
          <a:noFill/>
          <a:ln w="9525">
            <a:noFill/>
            <a:miter lim="800000"/>
            <a:headEnd/>
            <a:tailEnd/>
          </a:ln>
        </p:spPr>
        <p:txBody>
          <a:bodyPr wrap="none">
            <a:spAutoFit/>
          </a:bodyPr>
          <a:lstStyle/>
          <a:p>
            <a:pPr eaLnBrk="1" hangingPunct="1"/>
            <a:r>
              <a:rPr lang="en-US" altLang="th-TH" sz="1600" b="1" i="1" dirty="0">
                <a:solidFill>
                  <a:srgbClr val="FF0000"/>
                </a:solidFill>
                <a:latin typeface="Tahoma" pitchFamily="34" charset="0"/>
                <a:cs typeface="Tahoma" pitchFamily="34" charset="0"/>
              </a:rPr>
              <a:t>21 May 2015</a:t>
            </a:r>
            <a:endParaRPr lang="th-TH" altLang="th-TH" sz="1600" b="1">
              <a:solidFill>
                <a:srgbClr val="FF0000"/>
              </a:solidFill>
            </a:endParaRPr>
          </a:p>
        </p:txBody>
      </p:sp>
      <p:sp>
        <p:nvSpPr>
          <p:cNvPr id="14" name="Rectangle 16"/>
          <p:cNvSpPr>
            <a:spLocks noChangeArrowheads="1"/>
          </p:cNvSpPr>
          <p:nvPr/>
        </p:nvSpPr>
        <p:spPr bwMode="auto">
          <a:xfrm>
            <a:off x="468115" y="3212579"/>
            <a:ext cx="1512887" cy="338137"/>
          </a:xfrm>
          <a:prstGeom prst="rect">
            <a:avLst/>
          </a:prstGeom>
          <a:noFill/>
          <a:ln w="9525">
            <a:noFill/>
            <a:miter lim="800000"/>
            <a:headEnd/>
            <a:tailEnd/>
          </a:ln>
        </p:spPr>
        <p:txBody>
          <a:bodyPr wrap="none">
            <a:spAutoFit/>
          </a:bodyPr>
          <a:lstStyle/>
          <a:p>
            <a:pPr eaLnBrk="1" hangingPunct="1"/>
            <a:r>
              <a:rPr lang="en-US" altLang="th-TH" sz="1600" b="1" i="1" dirty="0">
                <a:solidFill>
                  <a:srgbClr val="FF0000"/>
                </a:solidFill>
                <a:latin typeface="Tahoma" pitchFamily="34" charset="0"/>
                <a:cs typeface="Tahoma" pitchFamily="34" charset="0"/>
              </a:rPr>
              <a:t>22  Jan 2015</a:t>
            </a:r>
            <a:endParaRPr lang="th-TH" altLang="th-TH" sz="1600" b="1">
              <a:solidFill>
                <a:srgbClr val="FF0000"/>
              </a:solidFill>
            </a:endParaRPr>
          </a:p>
        </p:txBody>
      </p:sp>
      <p:sp>
        <p:nvSpPr>
          <p:cNvPr id="15" name="Rectangle 17"/>
          <p:cNvSpPr>
            <a:spLocks noChangeArrowheads="1"/>
          </p:cNvSpPr>
          <p:nvPr/>
        </p:nvSpPr>
        <p:spPr bwMode="auto">
          <a:xfrm>
            <a:off x="7235627" y="3212579"/>
            <a:ext cx="1571625" cy="338137"/>
          </a:xfrm>
          <a:prstGeom prst="rect">
            <a:avLst/>
          </a:prstGeom>
          <a:noFill/>
          <a:ln w="9525">
            <a:noFill/>
            <a:miter lim="800000"/>
            <a:headEnd/>
            <a:tailEnd/>
          </a:ln>
        </p:spPr>
        <p:txBody>
          <a:bodyPr wrap="none">
            <a:spAutoFit/>
          </a:bodyPr>
          <a:lstStyle/>
          <a:p>
            <a:pPr eaLnBrk="1" hangingPunct="1"/>
            <a:r>
              <a:rPr lang="en-US" altLang="th-TH" sz="1600" b="1" i="1" dirty="0">
                <a:solidFill>
                  <a:srgbClr val="FF0000"/>
                </a:solidFill>
                <a:latin typeface="Tahoma" pitchFamily="34" charset="0"/>
                <a:cs typeface="Tahoma" pitchFamily="34" charset="0"/>
              </a:rPr>
              <a:t>21  July 2015</a:t>
            </a:r>
            <a:endParaRPr lang="th-TH" altLang="th-TH" sz="1600" b="1">
              <a:solidFill>
                <a:srgbClr val="FF0000"/>
              </a:solidFill>
            </a:endParaRPr>
          </a:p>
        </p:txBody>
      </p:sp>
      <p:pic>
        <p:nvPicPr>
          <p:cNvPr id="16" name="Picture 4"/>
          <p:cNvPicPr>
            <a:picLocks noChangeAspect="1" noChangeArrowheads="1"/>
          </p:cNvPicPr>
          <p:nvPr/>
        </p:nvPicPr>
        <p:blipFill>
          <a:blip r:embed="rId3" cstate="print"/>
          <a:srcRect/>
          <a:stretch>
            <a:fillRect/>
          </a:stretch>
        </p:blipFill>
        <p:spPr bwMode="auto">
          <a:xfrm>
            <a:off x="769740" y="3526904"/>
            <a:ext cx="144462" cy="288925"/>
          </a:xfrm>
          <a:prstGeom prst="rect">
            <a:avLst/>
          </a:prstGeom>
          <a:noFill/>
          <a:ln w="9525">
            <a:noFill/>
            <a:miter lim="800000"/>
            <a:headEnd/>
            <a:tailEnd/>
          </a:ln>
        </p:spPr>
      </p:pic>
      <p:sp>
        <p:nvSpPr>
          <p:cNvPr id="17" name="Rectangle 16"/>
          <p:cNvSpPr/>
          <p:nvPr/>
        </p:nvSpPr>
        <p:spPr>
          <a:xfrm>
            <a:off x="858640" y="3620566"/>
            <a:ext cx="2028825" cy="339725"/>
          </a:xfrm>
          <a:prstGeom prst="rect">
            <a:avLst/>
          </a:prstGeom>
        </p:spPr>
        <p:txBody>
          <a:bodyPr wrap="none">
            <a:spAutoFit/>
          </a:bodyPr>
          <a:lstStyle/>
          <a:p>
            <a:pPr eaLnBrk="1" hangingPunct="1">
              <a:defRPr/>
            </a:pPr>
            <a:r>
              <a:rPr lang="th-TH" sz="1600" b="1" i="1" dirty="0">
                <a:solidFill>
                  <a:schemeClr val="accent2">
                    <a:lumMod val="75000"/>
                  </a:schemeClr>
                </a:solidFill>
                <a:latin typeface="Tahoma" panose="020B0604030504040204" pitchFamily="34" charset="0"/>
                <a:ea typeface="Tahoma" panose="020B0604030504040204" pitchFamily="34" charset="0"/>
                <a:cs typeface="Tahoma" panose="020B0604030504040204" pitchFamily="34" charset="0"/>
              </a:rPr>
              <a:t>(</a:t>
            </a:r>
            <a:r>
              <a:rPr lang="en-US" sz="1600" b="1" i="1" dirty="0">
                <a:solidFill>
                  <a:schemeClr val="accent2">
                    <a:lumMod val="75000"/>
                  </a:schemeClr>
                </a:solidFill>
                <a:latin typeface="Tahoma" panose="020B0604030504040204" pitchFamily="34" charset="0"/>
                <a:ea typeface="Tahoma" panose="020B0604030504040204" pitchFamily="34" charset="0"/>
                <a:cs typeface="Tahoma" panose="020B0604030504040204" pitchFamily="34" charset="0"/>
              </a:rPr>
              <a:t>Number of Days</a:t>
            </a:r>
            <a:r>
              <a:rPr lang="th-TH" sz="1600" b="1" i="1" dirty="0">
                <a:solidFill>
                  <a:schemeClr val="accent2">
                    <a:lumMod val="75000"/>
                  </a:schemeClr>
                </a:solidFill>
                <a:latin typeface="Tahoma" panose="020B0604030504040204" pitchFamily="34" charset="0"/>
                <a:ea typeface="Tahoma" panose="020B0604030504040204" pitchFamily="34" charset="0"/>
                <a:cs typeface="Tahoma" panose="020B0604030504040204" pitchFamily="34" charset="0"/>
              </a:rPr>
              <a:t>)</a:t>
            </a:r>
            <a:endParaRPr lang="th-TH" sz="1600" b="1" i="1" dirty="0">
              <a:solidFill>
                <a:schemeClr val="accent2">
                  <a:lumMod val="75000"/>
                </a:schemeClr>
              </a:solidFill>
            </a:endParaRPr>
          </a:p>
        </p:txBody>
      </p:sp>
      <p:sp>
        <p:nvSpPr>
          <p:cNvPr id="18" name="TextBox 23"/>
          <p:cNvSpPr txBox="1">
            <a:spLocks noChangeArrowheads="1"/>
          </p:cNvSpPr>
          <p:nvPr/>
        </p:nvSpPr>
        <p:spPr bwMode="auto">
          <a:xfrm>
            <a:off x="395090" y="3933304"/>
            <a:ext cx="1873250" cy="400050"/>
          </a:xfrm>
          <a:prstGeom prst="rect">
            <a:avLst/>
          </a:prstGeom>
          <a:noFill/>
          <a:ln w="9525">
            <a:noFill/>
            <a:miter lim="800000"/>
            <a:headEnd/>
            <a:tailEnd/>
          </a:ln>
        </p:spPr>
        <p:txBody>
          <a:bodyPr>
            <a:spAutoFit/>
          </a:bodyPr>
          <a:lstStyle/>
          <a:p>
            <a:pPr eaLnBrk="1" hangingPunct="1"/>
            <a:r>
              <a:rPr lang="en-US" altLang="th-TH" sz="2000" dirty="0">
                <a:latin typeface="Tahoma" pitchFamily="34" charset="0"/>
                <a:cs typeface="Tahoma" pitchFamily="34" charset="0"/>
              </a:rPr>
              <a:t>Promulgation</a:t>
            </a:r>
            <a:endParaRPr lang="th-TH" altLang="th-TH" sz="2000">
              <a:latin typeface="Tahoma" pitchFamily="34" charset="0"/>
              <a:cs typeface="Tahoma" pitchFamily="34" charset="0"/>
            </a:endParaRPr>
          </a:p>
        </p:txBody>
      </p:sp>
      <p:sp>
        <p:nvSpPr>
          <p:cNvPr id="19" name="Pentagon 18"/>
          <p:cNvSpPr/>
          <p:nvPr/>
        </p:nvSpPr>
        <p:spPr>
          <a:xfrm>
            <a:off x="539552" y="4365104"/>
            <a:ext cx="5111750" cy="576262"/>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dirty="0">
                <a:solidFill>
                  <a:schemeClr val="tx1"/>
                </a:solidFill>
                <a:latin typeface="Tahoma" pitchFamily="34" charset="0"/>
                <a:ea typeface="Tahoma" pitchFamily="34" charset="0"/>
                <a:cs typeface="Tahoma" pitchFamily="34" charset="0"/>
              </a:rPr>
              <a:t>Drafting Manuals</a:t>
            </a:r>
            <a:endParaRPr lang="th-TH" sz="2400" dirty="0">
              <a:latin typeface="Tahoma" pitchFamily="34" charset="0"/>
              <a:ea typeface="Tahoma" pitchFamily="34" charset="0"/>
              <a:cs typeface="Tahoma" pitchFamily="34" charset="0"/>
            </a:endParaRPr>
          </a:p>
        </p:txBody>
      </p:sp>
      <p:sp>
        <p:nvSpPr>
          <p:cNvPr id="20" name="Pentagon 19"/>
          <p:cNvSpPr/>
          <p:nvPr/>
        </p:nvSpPr>
        <p:spPr>
          <a:xfrm>
            <a:off x="5651302" y="4941366"/>
            <a:ext cx="1800225" cy="792163"/>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600" b="1" dirty="0">
                <a:solidFill>
                  <a:schemeClr val="tx1"/>
                </a:solidFill>
                <a:latin typeface="Tahoma" pitchFamily="34" charset="0"/>
                <a:ea typeface="Tahoma" pitchFamily="34" charset="0"/>
                <a:cs typeface="Tahoma" pitchFamily="34" charset="0"/>
              </a:rPr>
              <a:t>OPDC Evaluation &amp; Adjustments</a:t>
            </a:r>
            <a:endParaRPr lang="th-TH" sz="1600" b="1" dirty="0">
              <a:latin typeface="Tahoma" pitchFamily="34" charset="0"/>
              <a:ea typeface="Tahoma" pitchFamily="34" charset="0"/>
              <a:cs typeface="Tahoma" pitchFamily="34" charset="0"/>
            </a:endParaRPr>
          </a:p>
        </p:txBody>
      </p:sp>
      <p:sp>
        <p:nvSpPr>
          <p:cNvPr id="21" name="Rounded Rectangle 20"/>
          <p:cNvSpPr/>
          <p:nvPr/>
        </p:nvSpPr>
        <p:spPr>
          <a:xfrm>
            <a:off x="7451527" y="5660504"/>
            <a:ext cx="1512888" cy="7921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600" b="1" dirty="0">
                <a:solidFill>
                  <a:schemeClr val="tx1"/>
                </a:solidFill>
                <a:latin typeface="Tahoma" pitchFamily="34" charset="0"/>
                <a:ea typeface="Tahoma" pitchFamily="34" charset="0"/>
                <a:cs typeface="Tahoma" pitchFamily="34" charset="0"/>
              </a:rPr>
              <a:t>Public Distribution</a:t>
            </a:r>
            <a:endParaRPr lang="th-TH" sz="1600" b="1" dirty="0">
              <a:solidFill>
                <a:schemeClr val="tx1"/>
              </a:solidFill>
              <a:latin typeface="Tahoma" pitchFamily="34" charset="0"/>
              <a:ea typeface="Tahoma" pitchFamily="34" charset="0"/>
              <a:cs typeface="Tahoma" pitchFamily="34" charset="0"/>
            </a:endParaRPr>
          </a:p>
        </p:txBody>
      </p:sp>
      <p:sp>
        <p:nvSpPr>
          <p:cNvPr id="22" name="TextBox 21"/>
          <p:cNvSpPr txBox="1"/>
          <p:nvPr/>
        </p:nvSpPr>
        <p:spPr>
          <a:xfrm rot="18842196">
            <a:off x="1475581" y="3480862"/>
            <a:ext cx="5688013" cy="1323439"/>
          </a:xfrm>
          <a:prstGeom prst="rect">
            <a:avLst/>
          </a:prstGeom>
          <a:noFill/>
        </p:spPr>
        <p:txBody>
          <a:bodyPr>
            <a:spAutoFit/>
          </a:bodyPr>
          <a:lstStyle/>
          <a:p>
            <a:pPr algn="ctr" eaLnBrk="1" hangingPunct="1">
              <a:defRPr/>
            </a:pPr>
            <a:r>
              <a:rPr lang="en-US" sz="4000" i="1" dirty="0">
                <a:solidFill>
                  <a:schemeClr val="accent1">
                    <a:lumMod val="60000"/>
                    <a:lumOff val="40000"/>
                  </a:schemeClr>
                </a:solidFill>
              </a:rPr>
              <a:t>One Year </a:t>
            </a:r>
            <a:r>
              <a:rPr lang="en-US" sz="4000" i="1" dirty="0" smtClean="0">
                <a:solidFill>
                  <a:schemeClr val="accent1">
                    <a:lumMod val="60000"/>
                    <a:lumOff val="40000"/>
                  </a:schemeClr>
                </a:solidFill>
              </a:rPr>
              <a:t>Anniversary</a:t>
            </a:r>
          </a:p>
          <a:p>
            <a:pPr algn="ctr" eaLnBrk="1" hangingPunct="1">
              <a:defRPr/>
            </a:pPr>
            <a:r>
              <a:rPr lang="en-US" sz="4000" i="1" dirty="0" smtClean="0">
                <a:solidFill>
                  <a:schemeClr val="accent1">
                    <a:lumMod val="60000"/>
                    <a:lumOff val="40000"/>
                  </a:schemeClr>
                </a:solidFill>
              </a:rPr>
              <a:t>Approx July 2016</a:t>
            </a:r>
            <a:endParaRPr lang="th-TH" sz="4000" i="1" dirty="0">
              <a:solidFill>
                <a:schemeClr val="accent1">
                  <a:lumMod val="60000"/>
                  <a:lumOff val="4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8CC6052-18B7-4DB1-BE0C-7EC10214D9E8}" type="slidenum">
              <a:rPr lang="th-TH" altLang="th-TH" smtClean="0"/>
              <a:pPr/>
              <a:t>14</a:t>
            </a:fld>
            <a:endParaRPr lang="th-TH" altLang="th-TH"/>
          </a:p>
        </p:txBody>
      </p:sp>
      <p:pic>
        <p:nvPicPr>
          <p:cNvPr id="5"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6" name="TextBox 5"/>
          <p:cNvSpPr txBox="1"/>
          <p:nvPr/>
        </p:nvSpPr>
        <p:spPr>
          <a:xfrm>
            <a:off x="323528" y="1484784"/>
            <a:ext cx="8424936" cy="5016758"/>
          </a:xfrm>
          <a:prstGeom prst="rect">
            <a:avLst/>
          </a:prstGeom>
          <a:noFill/>
        </p:spPr>
        <p:txBody>
          <a:bodyPr wrap="square" rtlCol="0">
            <a:spAutoFit/>
          </a:bodyPr>
          <a:lstStyle/>
          <a:p>
            <a:r>
              <a:rPr lang="en-US" sz="2000" b="1" dirty="0" smtClean="0">
                <a:latin typeface="Tahoma" pitchFamily="34" charset="0"/>
                <a:ea typeface="Tahoma" pitchFamily="34" charset="0"/>
                <a:cs typeface="Tahoma" pitchFamily="34" charset="0"/>
              </a:rPr>
              <a:t>One Stop Service - Royal Decree on Good Governance, 2003</a:t>
            </a:r>
          </a:p>
          <a:p>
            <a:endParaRPr lang="en-US" sz="2000" dirty="0">
              <a:latin typeface="Tahoma" pitchFamily="34" charset="0"/>
              <a:ea typeface="Tahoma" pitchFamily="34" charset="0"/>
              <a:cs typeface="Tahoma" pitchFamily="34" charset="0"/>
            </a:endParaRPr>
          </a:p>
          <a:p>
            <a:r>
              <a:rPr lang="en-US" sz="2000" dirty="0" smtClean="0">
                <a:latin typeface="Tahoma" pitchFamily="34" charset="0"/>
                <a:ea typeface="Tahoma" pitchFamily="34" charset="0"/>
                <a:cs typeface="Tahoma" pitchFamily="34" charset="0"/>
              </a:rPr>
              <a:t>   Mandated the establishment of one stop service centers. Initiatives were:</a:t>
            </a:r>
          </a:p>
          <a:p>
            <a:endParaRPr lang="en-US" sz="2000" dirty="0">
              <a:latin typeface="Tahoma" pitchFamily="34" charset="0"/>
              <a:ea typeface="Tahoma" pitchFamily="34" charset="0"/>
              <a:cs typeface="Tahoma" pitchFamily="34" charset="0"/>
            </a:endParaRPr>
          </a:p>
          <a:p>
            <a:pPr>
              <a:buFont typeface="Arial" pitchFamily="34" charset="0"/>
              <a:buChar char="•"/>
            </a:pPr>
            <a:r>
              <a:rPr lang="en-US" sz="2000" dirty="0" smtClean="0">
                <a:latin typeface="Tahoma" pitchFamily="34" charset="0"/>
                <a:ea typeface="Tahoma" pitchFamily="34" charset="0"/>
                <a:cs typeface="Tahoma" pitchFamily="34" charset="0"/>
              </a:rPr>
              <a:t>   </a:t>
            </a:r>
            <a:r>
              <a:rPr lang="en-US" sz="2000" b="1" dirty="0" smtClean="0">
                <a:latin typeface="Tahoma" pitchFamily="34" charset="0"/>
                <a:ea typeface="Tahoma" pitchFamily="34" charset="0"/>
                <a:cs typeface="Tahoma" pitchFamily="34" charset="0"/>
              </a:rPr>
              <a:t>Office Place Service Link </a:t>
            </a:r>
            <a:r>
              <a:rPr lang="en-US" sz="2000" dirty="0" smtClean="0">
                <a:latin typeface="Tahoma" pitchFamily="34" charset="0"/>
                <a:ea typeface="Tahoma" pitchFamily="34" charset="0"/>
                <a:cs typeface="Tahoma" pitchFamily="34" charset="0"/>
              </a:rPr>
              <a:t>– located onsite and provides service during office hours. Single and multi agency services with mostly manual processing with some automation.</a:t>
            </a:r>
          </a:p>
          <a:p>
            <a:pPr>
              <a:buFont typeface="Arial" pitchFamily="34" charset="0"/>
              <a:buChar char="•"/>
            </a:pPr>
            <a:endParaRPr lang="en-US" sz="2000" dirty="0" smtClean="0">
              <a:latin typeface="Tahoma" pitchFamily="34" charset="0"/>
              <a:ea typeface="Tahoma" pitchFamily="34" charset="0"/>
              <a:cs typeface="Tahoma" pitchFamily="34" charset="0"/>
            </a:endParaRPr>
          </a:p>
          <a:p>
            <a:pPr>
              <a:buFont typeface="Arial" pitchFamily="34" charset="0"/>
              <a:buChar char="•"/>
            </a:pPr>
            <a:r>
              <a:rPr lang="en-US" sz="2000" dirty="0">
                <a:latin typeface="Tahoma" pitchFamily="34" charset="0"/>
                <a:ea typeface="Tahoma" pitchFamily="34" charset="0"/>
                <a:cs typeface="Tahoma" pitchFamily="34" charset="0"/>
              </a:rPr>
              <a:t> </a:t>
            </a:r>
            <a:r>
              <a:rPr lang="en-US" sz="2000" dirty="0" smtClean="0">
                <a:latin typeface="Tahoma" pitchFamily="34" charset="0"/>
                <a:ea typeface="Tahoma" pitchFamily="34" charset="0"/>
                <a:cs typeface="Tahoma" pitchFamily="34" charset="0"/>
              </a:rPr>
              <a:t>  </a:t>
            </a:r>
            <a:r>
              <a:rPr lang="en-US" sz="2000" b="1" dirty="0" smtClean="0">
                <a:latin typeface="Tahoma" pitchFamily="34" charset="0"/>
                <a:ea typeface="Tahoma" pitchFamily="34" charset="0"/>
                <a:cs typeface="Tahoma" pitchFamily="34" charset="0"/>
              </a:rPr>
              <a:t>Government Counter Service </a:t>
            </a:r>
            <a:r>
              <a:rPr lang="en-US" sz="2000" dirty="0" smtClean="0">
                <a:latin typeface="Tahoma" pitchFamily="34" charset="0"/>
                <a:ea typeface="Tahoma" pitchFamily="34" charset="0"/>
                <a:cs typeface="Tahoma" pitchFamily="34" charset="0"/>
              </a:rPr>
              <a:t>- </a:t>
            </a:r>
            <a:r>
              <a:rPr lang="en-US" sz="2000" dirty="0" smtClean="0">
                <a:solidFill>
                  <a:prstClr val="black"/>
                </a:solidFill>
                <a:latin typeface="Tahoma" pitchFamily="34" charset="0"/>
                <a:ea typeface="Tahoma" pitchFamily="34" charset="0"/>
                <a:cs typeface="Tahoma" pitchFamily="34" charset="0"/>
              </a:rPr>
              <a:t>located onsite and provides service during office hours. Single and multi agency services with mostly manual processing with some automation.</a:t>
            </a:r>
          </a:p>
          <a:p>
            <a:pPr>
              <a:buFont typeface="Arial" pitchFamily="34" charset="0"/>
              <a:buChar char="•"/>
            </a:pPr>
            <a:endParaRPr lang="en-US" sz="2000" dirty="0" smtClean="0">
              <a:latin typeface="Tahoma" pitchFamily="34" charset="0"/>
              <a:ea typeface="Tahoma" pitchFamily="34" charset="0"/>
              <a:cs typeface="Tahoma" pitchFamily="34" charset="0"/>
            </a:endParaRPr>
          </a:p>
          <a:p>
            <a:pPr>
              <a:buFont typeface="Arial" pitchFamily="34" charset="0"/>
              <a:buChar char="•"/>
            </a:pPr>
            <a:r>
              <a:rPr lang="en-US" sz="2000" dirty="0">
                <a:latin typeface="Tahoma" pitchFamily="34" charset="0"/>
                <a:ea typeface="Tahoma" pitchFamily="34" charset="0"/>
                <a:cs typeface="Tahoma" pitchFamily="34" charset="0"/>
              </a:rPr>
              <a:t> </a:t>
            </a:r>
            <a:r>
              <a:rPr lang="en-US" sz="2000" dirty="0" smtClean="0">
                <a:latin typeface="Tahoma" pitchFamily="34" charset="0"/>
                <a:ea typeface="Tahoma" pitchFamily="34" charset="0"/>
                <a:cs typeface="Tahoma" pitchFamily="34" charset="0"/>
              </a:rPr>
              <a:t>  </a:t>
            </a:r>
            <a:r>
              <a:rPr lang="en-US" sz="2000" b="1" dirty="0" smtClean="0">
                <a:latin typeface="Tahoma" pitchFamily="34" charset="0"/>
                <a:ea typeface="Tahoma" pitchFamily="34" charset="0"/>
                <a:cs typeface="Tahoma" pitchFamily="34" charset="0"/>
              </a:rPr>
              <a:t>Mobile Service Link </a:t>
            </a:r>
            <a:r>
              <a:rPr lang="en-US" sz="2000" dirty="0" smtClean="0">
                <a:latin typeface="Tahoma" pitchFamily="34" charset="0"/>
                <a:ea typeface="Tahoma" pitchFamily="34" charset="0"/>
                <a:cs typeface="Tahoma" pitchFamily="34" charset="0"/>
              </a:rPr>
              <a:t>– mobile service </a:t>
            </a:r>
            <a:r>
              <a:rPr lang="en-US" sz="2000" dirty="0" smtClean="0">
                <a:solidFill>
                  <a:prstClr val="black"/>
                </a:solidFill>
                <a:latin typeface="Tahoma" pitchFamily="34" charset="0"/>
                <a:ea typeface="Tahoma" pitchFamily="34" charset="0"/>
                <a:cs typeface="Tahoma" pitchFamily="34" charset="0"/>
              </a:rPr>
              <a:t>and provides service during office hours. Single and multi agency services with mostly manual processing with some automation.</a:t>
            </a:r>
            <a:endParaRPr lang="en-US" sz="2000" dirty="0">
              <a:latin typeface="Tahoma" pitchFamily="34" charset="0"/>
              <a:ea typeface="Tahoma" pitchFamily="34" charset="0"/>
              <a:cs typeface="Tahoma"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8682013-B127-45B9-847D-EA316895F455}" type="slidenum">
              <a:rPr lang="th-TH" altLang="th-TH" smtClean="0"/>
              <a:pPr/>
              <a:t>15</a:t>
            </a:fld>
            <a:endParaRPr lang="th-TH" altLang="th-TH"/>
          </a:p>
        </p:txBody>
      </p:sp>
      <p:pic>
        <p:nvPicPr>
          <p:cNvPr id="3"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4" name="TextBox 3"/>
          <p:cNvSpPr txBox="1"/>
          <p:nvPr/>
        </p:nvSpPr>
        <p:spPr>
          <a:xfrm>
            <a:off x="251520" y="1340768"/>
            <a:ext cx="8352928" cy="830997"/>
          </a:xfrm>
          <a:prstGeom prst="rect">
            <a:avLst/>
          </a:prstGeom>
          <a:noFill/>
        </p:spPr>
        <p:txBody>
          <a:bodyPr wrap="square" rtlCol="0">
            <a:spAutoFit/>
          </a:bodyPr>
          <a:lstStyle/>
          <a:p>
            <a:r>
              <a:rPr lang="en-US" sz="2400" b="1" dirty="0" smtClean="0">
                <a:latin typeface="Tahoma" pitchFamily="34" charset="0"/>
                <a:ea typeface="Tahoma" pitchFamily="34" charset="0"/>
                <a:cs typeface="Tahoma" pitchFamily="34" charset="0"/>
              </a:rPr>
              <a:t>One Stop Service - Licensing and Facilitation Act, 2015</a:t>
            </a:r>
            <a:endParaRPr lang="en-US" sz="2400" b="1" dirty="0">
              <a:latin typeface="Tahoma" pitchFamily="34" charset="0"/>
              <a:ea typeface="Tahoma" pitchFamily="34" charset="0"/>
              <a:cs typeface="Tahoma" pitchFamily="34" charset="0"/>
            </a:endParaRPr>
          </a:p>
        </p:txBody>
      </p:sp>
      <p:sp>
        <p:nvSpPr>
          <p:cNvPr id="5" name="TextBox 4"/>
          <p:cNvSpPr txBox="1"/>
          <p:nvPr/>
        </p:nvSpPr>
        <p:spPr>
          <a:xfrm>
            <a:off x="251520" y="2132856"/>
            <a:ext cx="8712968" cy="4401205"/>
          </a:xfrm>
          <a:prstGeom prst="rect">
            <a:avLst/>
          </a:prstGeom>
          <a:noFill/>
        </p:spPr>
        <p:txBody>
          <a:bodyPr wrap="square" rtlCol="0">
            <a:spAutoFit/>
          </a:bodyPr>
          <a:lstStyle/>
          <a:p>
            <a:r>
              <a:rPr lang="en-US" sz="2000" dirty="0" smtClean="0">
                <a:latin typeface="Tahoma" pitchFamily="34" charset="0"/>
                <a:ea typeface="Tahoma" pitchFamily="34" charset="0"/>
                <a:cs typeface="Tahoma" pitchFamily="34" charset="0"/>
              </a:rPr>
              <a:t>   One stop service is now required by law! Currently trialing two service centers in </a:t>
            </a:r>
            <a:r>
              <a:rPr lang="en-US" sz="2000" i="1" dirty="0" smtClean="0">
                <a:latin typeface="Tahoma" pitchFamily="34" charset="0"/>
                <a:ea typeface="Tahoma" pitchFamily="34" charset="0"/>
                <a:cs typeface="Tahoma" pitchFamily="34" charset="0"/>
              </a:rPr>
              <a:t>shopping mall</a:t>
            </a:r>
            <a:r>
              <a:rPr lang="en-US" sz="2000" dirty="0" smtClean="0">
                <a:latin typeface="Tahoma" pitchFamily="34" charset="0"/>
                <a:ea typeface="Tahoma" pitchFamily="34" charset="0"/>
                <a:cs typeface="Tahoma" pitchFamily="34" charset="0"/>
              </a:rPr>
              <a:t>, with services from following agencies:</a:t>
            </a:r>
          </a:p>
          <a:p>
            <a:endParaRPr lang="en-US" sz="2000" dirty="0" smtClean="0">
              <a:latin typeface="Tahoma" pitchFamily="34" charset="0"/>
              <a:ea typeface="Tahoma" pitchFamily="34" charset="0"/>
              <a:cs typeface="Tahoma" pitchFamily="34" charset="0"/>
            </a:endParaRPr>
          </a:p>
          <a:p>
            <a:pPr marL="457200" indent="-457200"/>
            <a:r>
              <a:rPr lang="en-US" sz="2000" b="1" dirty="0" smtClean="0">
                <a:latin typeface="Tahoma" pitchFamily="34" charset="0"/>
                <a:ea typeface="Tahoma" pitchFamily="34" charset="0"/>
                <a:cs typeface="Tahoma" pitchFamily="34" charset="0"/>
              </a:rPr>
              <a:t>1)  Bangkok Metro  </a:t>
            </a:r>
            <a:r>
              <a:rPr lang="en-US" sz="2000" dirty="0" smtClean="0">
                <a:latin typeface="Tahoma" pitchFamily="34" charset="0"/>
                <a:ea typeface="Tahoma" pitchFamily="34" charset="0"/>
                <a:cs typeface="Tahoma" pitchFamily="34" charset="0"/>
              </a:rPr>
              <a:t>– national identification and house registration</a:t>
            </a:r>
          </a:p>
          <a:p>
            <a:r>
              <a:rPr lang="en-US" sz="2000" b="1" dirty="0" smtClean="0">
                <a:latin typeface="Tahoma" pitchFamily="34" charset="0"/>
                <a:ea typeface="Tahoma" pitchFamily="34" charset="0"/>
                <a:cs typeface="Tahoma" pitchFamily="34" charset="0"/>
              </a:rPr>
              <a:t>2)  Dept of Employment </a:t>
            </a:r>
            <a:r>
              <a:rPr lang="en-US" sz="2000" dirty="0" smtClean="0">
                <a:latin typeface="Tahoma" pitchFamily="34" charset="0"/>
                <a:ea typeface="Tahoma" pitchFamily="34" charset="0"/>
                <a:cs typeface="Tahoma" pitchFamily="34" charset="0"/>
              </a:rPr>
              <a:t>– registering for local foreign job placement and reporting for unemployment benefits</a:t>
            </a:r>
          </a:p>
          <a:p>
            <a:r>
              <a:rPr lang="en-US" sz="2000" b="1" dirty="0" smtClean="0">
                <a:latin typeface="Tahoma" pitchFamily="34" charset="0"/>
                <a:ea typeface="Tahoma" pitchFamily="34" charset="0"/>
                <a:cs typeface="Tahoma" pitchFamily="34" charset="0"/>
              </a:rPr>
              <a:t>3)  Social Security Office </a:t>
            </a:r>
            <a:r>
              <a:rPr lang="en-US" sz="2000" dirty="0" smtClean="0">
                <a:latin typeface="Tahoma" pitchFamily="34" charset="0"/>
                <a:ea typeface="Tahoma" pitchFamily="34" charset="0"/>
                <a:cs typeface="Tahoma" pitchFamily="34" charset="0"/>
              </a:rPr>
              <a:t>– application and identification card</a:t>
            </a:r>
          </a:p>
          <a:p>
            <a:r>
              <a:rPr lang="en-US" sz="2000" b="1" dirty="0" smtClean="0">
                <a:latin typeface="Tahoma" pitchFamily="34" charset="0"/>
                <a:ea typeface="Tahoma" pitchFamily="34" charset="0"/>
                <a:cs typeface="Tahoma" pitchFamily="34" charset="0"/>
              </a:rPr>
              <a:t>4)  Dept of Land Transport </a:t>
            </a:r>
            <a:r>
              <a:rPr lang="en-US" sz="2000" dirty="0" smtClean="0">
                <a:latin typeface="Tahoma" pitchFamily="34" charset="0"/>
                <a:ea typeface="Tahoma" pitchFamily="34" charset="0"/>
                <a:cs typeface="Tahoma" pitchFamily="34" charset="0"/>
              </a:rPr>
              <a:t>– car registration payment, exchanging driver’s license</a:t>
            </a:r>
          </a:p>
          <a:p>
            <a:r>
              <a:rPr lang="en-US" sz="2000" b="1" dirty="0" smtClean="0">
                <a:latin typeface="Tahoma" pitchFamily="34" charset="0"/>
                <a:ea typeface="Tahoma" pitchFamily="34" charset="0"/>
                <a:cs typeface="Tahoma" pitchFamily="34" charset="0"/>
              </a:rPr>
              <a:t>5)  Electronic Government Agency </a:t>
            </a:r>
            <a:r>
              <a:rPr lang="en-US" sz="2000" dirty="0" smtClean="0">
                <a:latin typeface="Tahoma" pitchFamily="34" charset="0"/>
                <a:ea typeface="Tahoma" pitchFamily="34" charset="0"/>
                <a:cs typeface="Tahoma" pitchFamily="34" charset="0"/>
              </a:rPr>
              <a:t>– KIOS for checking basic citizens rights</a:t>
            </a:r>
          </a:p>
          <a:p>
            <a:r>
              <a:rPr lang="en-US" sz="2000" b="1" dirty="0" smtClean="0">
                <a:latin typeface="Tahoma" pitchFamily="34" charset="0"/>
                <a:ea typeface="Tahoma" pitchFamily="34" charset="0"/>
                <a:cs typeface="Tahoma" pitchFamily="34" charset="0"/>
              </a:rPr>
              <a:t>6)  Credit Bureau </a:t>
            </a:r>
            <a:r>
              <a:rPr lang="en-US" sz="2000" dirty="0" smtClean="0">
                <a:latin typeface="Tahoma" pitchFamily="34" charset="0"/>
                <a:ea typeface="Tahoma" pitchFamily="34" charset="0"/>
                <a:cs typeface="Tahoma" pitchFamily="34" charset="0"/>
              </a:rPr>
              <a:t>– verify personal credit information</a:t>
            </a:r>
          </a:p>
          <a:p>
            <a:endParaRPr lang="en-US" sz="2000" b="1" dirty="0" smtClean="0">
              <a:latin typeface="Tahoma" pitchFamily="34" charset="0"/>
              <a:ea typeface="Tahoma" pitchFamily="34" charset="0"/>
              <a:cs typeface="Tahoma" pitchFamily="34" charset="0"/>
            </a:endParaRPr>
          </a:p>
          <a:p>
            <a:r>
              <a:rPr lang="en-US" sz="2000" b="1" dirty="0" smtClean="0">
                <a:latin typeface="Tahoma" pitchFamily="34" charset="0"/>
                <a:ea typeface="Tahoma" pitchFamily="34" charset="0"/>
                <a:cs typeface="Tahoma" pitchFamily="34" charset="0"/>
              </a:rPr>
              <a:t>Note:</a:t>
            </a:r>
            <a:r>
              <a:rPr lang="en-US" sz="2000" dirty="0" smtClean="0">
                <a:latin typeface="Tahoma" pitchFamily="34" charset="0"/>
                <a:ea typeface="Tahoma" pitchFamily="34" charset="0"/>
                <a:cs typeface="Tahoma" pitchFamily="34" charset="0"/>
              </a:rPr>
              <a:t> participating shopping malls allow free use of space.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8682013-B127-45B9-847D-EA316895F455}" type="slidenum">
              <a:rPr lang="th-TH" altLang="th-TH" smtClean="0"/>
              <a:pPr/>
              <a:t>16</a:t>
            </a:fld>
            <a:endParaRPr lang="th-TH" altLang="th-TH"/>
          </a:p>
        </p:txBody>
      </p:sp>
      <p:pic>
        <p:nvPicPr>
          <p:cNvPr id="3"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4" name="TextBox 3"/>
          <p:cNvSpPr txBox="1"/>
          <p:nvPr/>
        </p:nvSpPr>
        <p:spPr>
          <a:xfrm>
            <a:off x="323528" y="1412776"/>
            <a:ext cx="8640960" cy="5262979"/>
          </a:xfrm>
          <a:prstGeom prst="rect">
            <a:avLst/>
          </a:prstGeom>
          <a:noFill/>
        </p:spPr>
        <p:txBody>
          <a:bodyPr wrap="square" rtlCol="0">
            <a:spAutoFit/>
          </a:bodyPr>
          <a:lstStyle/>
          <a:p>
            <a:r>
              <a:rPr lang="en-US" b="1" dirty="0" smtClean="0">
                <a:latin typeface="Tahoma" pitchFamily="34" charset="0"/>
                <a:ea typeface="Tahoma" pitchFamily="34" charset="0"/>
                <a:cs typeface="Tahoma" pitchFamily="34" charset="0"/>
              </a:rPr>
              <a:t>Next Steps</a:t>
            </a:r>
          </a:p>
          <a:p>
            <a:endParaRPr lang="en-US" dirty="0" smtClean="0">
              <a:latin typeface="Tahoma" pitchFamily="34" charset="0"/>
              <a:ea typeface="Tahoma" pitchFamily="34" charset="0"/>
              <a:cs typeface="Tahoma" pitchFamily="34" charset="0"/>
            </a:endParaRPr>
          </a:p>
          <a:p>
            <a:r>
              <a:rPr lang="en-US" dirty="0" smtClean="0">
                <a:latin typeface="Tahoma" pitchFamily="34" charset="0"/>
                <a:ea typeface="Tahoma" pitchFamily="34" charset="0"/>
                <a:cs typeface="Tahoma" pitchFamily="34" charset="0"/>
              </a:rPr>
              <a:t>1)   Expand service centers to other locations e.g. train stations.</a:t>
            </a:r>
          </a:p>
          <a:p>
            <a:r>
              <a:rPr lang="en-US" dirty="0" smtClean="0">
                <a:latin typeface="Tahoma" pitchFamily="34" charset="0"/>
                <a:ea typeface="Tahoma" pitchFamily="34" charset="0"/>
                <a:cs typeface="Tahoma" pitchFamily="34" charset="0"/>
              </a:rPr>
              <a:t>2)   Setting up 3</a:t>
            </a:r>
            <a:r>
              <a:rPr lang="en-US" baseline="30000" dirty="0" smtClean="0">
                <a:latin typeface="Tahoma" pitchFamily="34" charset="0"/>
                <a:ea typeface="Tahoma" pitchFamily="34" charset="0"/>
                <a:cs typeface="Tahoma" pitchFamily="34" charset="0"/>
              </a:rPr>
              <a:t>rd</a:t>
            </a:r>
            <a:r>
              <a:rPr lang="en-US" dirty="0" smtClean="0">
                <a:latin typeface="Tahoma" pitchFamily="34" charset="0"/>
                <a:ea typeface="Tahoma" pitchFamily="34" charset="0"/>
                <a:cs typeface="Tahoma" pitchFamily="34" charset="0"/>
              </a:rPr>
              <a:t>  service center.</a:t>
            </a:r>
          </a:p>
          <a:p>
            <a:r>
              <a:rPr lang="en-US" dirty="0" smtClean="0">
                <a:latin typeface="Tahoma" pitchFamily="34" charset="0"/>
                <a:ea typeface="Tahoma" pitchFamily="34" charset="0"/>
                <a:cs typeface="Tahoma" pitchFamily="34" charset="0"/>
              </a:rPr>
              <a:t>3)   Examine experience from service centers 1-3 and develop model for more effective and efficient service centers, including legal barriers hindering effective assignment of legal prerogatives across agencies and ministries.</a:t>
            </a:r>
          </a:p>
          <a:p>
            <a:r>
              <a:rPr lang="en-US" dirty="0" smtClean="0">
                <a:latin typeface="Tahoma" pitchFamily="34" charset="0"/>
                <a:ea typeface="Tahoma" pitchFamily="34" charset="0"/>
                <a:cs typeface="Tahoma" pitchFamily="34" charset="0"/>
              </a:rPr>
              <a:t>4)   Submit model to the cabinet for rollout across government. (post 2017)</a:t>
            </a:r>
            <a:endParaRPr lang="en-US" dirty="0">
              <a:latin typeface="Tahoma" pitchFamily="34" charset="0"/>
              <a:ea typeface="Tahoma" pitchFamily="34" charset="0"/>
              <a:cs typeface="Tahoma"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2"/>
          <p:cNvSpPr>
            <a:spLocks noGrp="1"/>
          </p:cNvSpPr>
          <p:nvPr>
            <p:ph type="sldNum" sz="quarter" idx="14"/>
          </p:nvPr>
        </p:nvSpPr>
        <p:spPr bwMode="auto">
          <a:noFill/>
          <a:ln>
            <a:miter lim="800000"/>
            <a:headEnd/>
            <a:tailEnd/>
          </a:ln>
        </p:spPr>
        <p:txBody>
          <a:bodyPr lIns="0" tIns="0" rIns="0" bIns="0"/>
          <a:lstStyle/>
          <a:p>
            <a:fld id="{548C6161-FBA7-4E66-A3FA-C82D235F9061}" type="slidenum">
              <a:rPr lang="en-US" altLang="th-TH" sz="1100">
                <a:solidFill>
                  <a:srgbClr val="7F7F7F"/>
                </a:solidFill>
                <a:cs typeface="Arial" pitchFamily="34" charset="0"/>
              </a:rPr>
              <a:pPr/>
              <a:t>17</a:t>
            </a:fld>
            <a:endParaRPr lang="en-US" altLang="th-TH" sz="1100" dirty="0">
              <a:solidFill>
                <a:srgbClr val="7F7F7F"/>
              </a:solidFill>
              <a:cs typeface="Arial" pitchFamily="34" charset="0"/>
            </a:endParaRPr>
          </a:p>
        </p:txBody>
      </p:sp>
      <p:sp>
        <p:nvSpPr>
          <p:cNvPr id="19459" name="Title 1"/>
          <p:cNvSpPr>
            <a:spLocks noGrp="1"/>
          </p:cNvSpPr>
          <p:nvPr>
            <p:ph type="title"/>
          </p:nvPr>
        </p:nvSpPr>
        <p:spPr>
          <a:xfrm>
            <a:off x="357188" y="301625"/>
            <a:ext cx="8461375" cy="757238"/>
          </a:xfrm>
        </p:spPr>
        <p:txBody>
          <a:bodyPr/>
          <a:lstStyle/>
          <a:p>
            <a:r>
              <a:rPr lang="en-US" altLang="th-TH" sz="2000" b="1" dirty="0" smtClean="0">
                <a:latin typeface="Tahoma" pitchFamily="34" charset="0"/>
                <a:ea typeface="Calibri" pitchFamily="34" charset="0"/>
                <a:cs typeface="Cordia New" pitchFamily="34" charset="-34"/>
              </a:rPr>
              <a:t>Licensing Facilitation Act, 2015 and Synergy with</a:t>
            </a:r>
            <a:br>
              <a:rPr lang="en-US" altLang="th-TH" sz="2000" b="1" dirty="0" smtClean="0">
                <a:latin typeface="Tahoma" pitchFamily="34" charset="0"/>
                <a:ea typeface="Calibri" pitchFamily="34" charset="0"/>
                <a:cs typeface="Cordia New" pitchFamily="34" charset="-34"/>
              </a:rPr>
            </a:br>
            <a:r>
              <a:rPr lang="en-US" altLang="th-TH" sz="2000" b="1" dirty="0" smtClean="0">
                <a:latin typeface="Tahoma" pitchFamily="34" charset="0"/>
                <a:ea typeface="Calibri" pitchFamily="34" charset="0"/>
                <a:cs typeface="Cordia New" pitchFamily="34" charset="-34"/>
              </a:rPr>
              <a:t>World Bank </a:t>
            </a:r>
            <a:r>
              <a:rPr lang="en-US" altLang="th-TH" sz="2000" b="1" dirty="0" smtClean="0">
                <a:latin typeface="Tahoma" pitchFamily="34" charset="0"/>
                <a:ea typeface="Calibri" pitchFamily="34" charset="0"/>
                <a:cs typeface="Tahoma" pitchFamily="34" charset="0"/>
              </a:rPr>
              <a:t>Ease of </a:t>
            </a:r>
            <a:r>
              <a:rPr lang="en-US" altLang="th-TH" sz="2000" b="1" i="1" dirty="0" smtClean="0">
                <a:latin typeface="Tahoma" pitchFamily="34" charset="0"/>
                <a:ea typeface="Calibri" pitchFamily="34" charset="0"/>
                <a:cs typeface="Tahoma" pitchFamily="34" charset="0"/>
              </a:rPr>
              <a:t>Doing Business</a:t>
            </a:r>
            <a:endParaRPr lang="en-US" altLang="th-TH" sz="2000" b="1" dirty="0" smtClean="0">
              <a:latin typeface="Tahoma" pitchFamily="34" charset="0"/>
              <a:ea typeface="Calibri" pitchFamily="34" charset="0"/>
              <a:cs typeface="Tahoma" pitchFamily="34" charset="0"/>
            </a:endParaRPr>
          </a:p>
        </p:txBody>
      </p:sp>
      <p:sp>
        <p:nvSpPr>
          <p:cNvPr id="19460" name="Rectangle 4"/>
          <p:cNvSpPr>
            <a:spLocks noChangeArrowheads="1"/>
          </p:cNvSpPr>
          <p:nvPr/>
        </p:nvSpPr>
        <p:spPr bwMode="auto">
          <a:xfrm>
            <a:off x="3581400" y="1474788"/>
            <a:ext cx="4967288" cy="3970337"/>
          </a:xfrm>
          <a:prstGeom prst="rect">
            <a:avLst/>
          </a:prstGeom>
          <a:noFill/>
          <a:ln w="9525">
            <a:noFill/>
            <a:miter lim="800000"/>
            <a:headEnd/>
            <a:tailEnd/>
          </a:ln>
        </p:spPr>
        <p:txBody>
          <a:bodyPr>
            <a:spAutoFit/>
          </a:bodyPr>
          <a:lstStyle/>
          <a:p>
            <a:pPr eaLnBrk="1" hangingPunct="1"/>
            <a:r>
              <a:rPr lang="en-US" altLang="th-TH" sz="1800" i="1" dirty="0">
                <a:latin typeface="Tahoma" pitchFamily="34" charset="0"/>
                <a:cs typeface="Tahoma" pitchFamily="34" charset="0"/>
              </a:rPr>
              <a:t>Doing Business </a:t>
            </a:r>
            <a:r>
              <a:rPr lang="en-US" altLang="th-TH" sz="1800" dirty="0">
                <a:latin typeface="Tahoma" pitchFamily="34" charset="0"/>
                <a:cs typeface="Tahoma" pitchFamily="34" charset="0"/>
              </a:rPr>
              <a:t>indicators:</a:t>
            </a:r>
          </a:p>
          <a:p>
            <a:pPr lvl="1" indent="-403225" eaLnBrk="1" hangingPunct="1">
              <a:buFont typeface="Wingdings" pitchFamily="2" charset="2"/>
              <a:buChar char="ü"/>
            </a:pPr>
            <a:endParaRPr lang="en-US" altLang="th-TH" sz="1800" dirty="0">
              <a:latin typeface="Tahoma" pitchFamily="34" charset="0"/>
              <a:cs typeface="Tahoma" pitchFamily="34" charset="0"/>
            </a:endParaRPr>
          </a:p>
          <a:p>
            <a:pPr lvl="1" indent="-403225" eaLnBrk="1" hangingPunct="1">
              <a:buFont typeface="Wingdings" pitchFamily="2" charset="2"/>
              <a:buChar char="ü"/>
            </a:pPr>
            <a:r>
              <a:rPr lang="en-US" altLang="th-TH" sz="1800" dirty="0">
                <a:latin typeface="Tahoma" pitchFamily="34" charset="0"/>
                <a:cs typeface="Tahoma" pitchFamily="34" charset="0"/>
              </a:rPr>
              <a:t>Focus on regulations relevant to the life cycle of a small to medium-size domestic business.</a:t>
            </a:r>
          </a:p>
          <a:p>
            <a:pPr lvl="1" indent="-403225" eaLnBrk="1" hangingPunct="1">
              <a:buFont typeface="Wingdings" pitchFamily="2" charset="2"/>
              <a:buChar char="ü"/>
            </a:pPr>
            <a:endParaRPr lang="en-US" altLang="th-TH" sz="1800" dirty="0">
              <a:latin typeface="Tahoma" pitchFamily="34" charset="0"/>
              <a:cs typeface="Tahoma" pitchFamily="34" charset="0"/>
            </a:endParaRPr>
          </a:p>
          <a:p>
            <a:pPr lvl="1" indent="-403225" eaLnBrk="1" hangingPunct="1">
              <a:buFont typeface="Wingdings" pitchFamily="2" charset="2"/>
              <a:buChar char="ü"/>
            </a:pPr>
            <a:r>
              <a:rPr lang="en-US" altLang="th-TH" sz="1800" dirty="0">
                <a:latin typeface="Tahoma" pitchFamily="34" charset="0"/>
                <a:cs typeface="Tahoma" pitchFamily="34" charset="0"/>
              </a:rPr>
              <a:t>Are built on standardized case scenarios.</a:t>
            </a:r>
          </a:p>
          <a:p>
            <a:pPr lvl="1" indent="-403225" eaLnBrk="1" hangingPunct="1">
              <a:buFont typeface="Wingdings" pitchFamily="2" charset="2"/>
              <a:buChar char="ü"/>
            </a:pPr>
            <a:endParaRPr lang="en-US" altLang="th-TH" sz="1800" dirty="0">
              <a:latin typeface="Tahoma" pitchFamily="34" charset="0"/>
              <a:cs typeface="Tahoma" pitchFamily="34" charset="0"/>
            </a:endParaRPr>
          </a:p>
          <a:p>
            <a:pPr lvl="1" indent="-403225" eaLnBrk="1" hangingPunct="1">
              <a:buFont typeface="Wingdings" pitchFamily="2" charset="2"/>
              <a:buChar char="ü"/>
            </a:pPr>
            <a:r>
              <a:rPr lang="en-US" altLang="th-TH" sz="1800" dirty="0">
                <a:latin typeface="Tahoma" pitchFamily="34" charset="0"/>
                <a:cs typeface="Tahoma" pitchFamily="34" charset="0"/>
              </a:rPr>
              <a:t>Are measured for the most populous city in each country, and the second largest business city in countries with more than 100 million inhabitants.</a:t>
            </a:r>
          </a:p>
          <a:p>
            <a:pPr lvl="1" indent="-403225" eaLnBrk="1" hangingPunct="1">
              <a:buFont typeface="Wingdings" pitchFamily="2" charset="2"/>
              <a:buChar char="ü"/>
            </a:pPr>
            <a:endParaRPr lang="en-US" altLang="th-TH" sz="1800" dirty="0">
              <a:latin typeface="Tahoma" pitchFamily="34" charset="0"/>
              <a:cs typeface="Tahoma" pitchFamily="34" charset="0"/>
            </a:endParaRPr>
          </a:p>
          <a:p>
            <a:pPr lvl="1" indent="-403225" eaLnBrk="1" hangingPunct="1">
              <a:buFont typeface="Wingdings" pitchFamily="2" charset="2"/>
              <a:buChar char="ü"/>
            </a:pPr>
            <a:r>
              <a:rPr lang="en-US" altLang="th-TH" sz="1800" dirty="0">
                <a:latin typeface="Tahoma" pitchFamily="34" charset="0"/>
                <a:cs typeface="Tahoma" pitchFamily="34" charset="0"/>
              </a:rPr>
              <a:t>Are focused on the formal sector.</a:t>
            </a:r>
          </a:p>
        </p:txBody>
      </p:sp>
      <p:sp>
        <p:nvSpPr>
          <p:cNvPr id="6" name="TextBox 5"/>
          <p:cNvSpPr txBox="1"/>
          <p:nvPr/>
        </p:nvSpPr>
        <p:spPr>
          <a:xfrm>
            <a:off x="683568" y="5517232"/>
            <a:ext cx="7708900" cy="1046162"/>
          </a:xfrm>
          <a:prstGeom prst="rect">
            <a:avLst/>
          </a:prstGeom>
          <a:noFill/>
          <a:ln w="19050">
            <a:solidFill>
              <a:schemeClr val="tx1"/>
            </a:solidFill>
          </a:ln>
        </p:spPr>
        <p:txBody>
          <a:bodyPr>
            <a:spAutoFit/>
          </a:bodyPr>
          <a:lstStyle/>
          <a:p>
            <a:pPr marL="0" lvl="1" eaLnBrk="1" hangingPunct="1">
              <a:defRPr/>
            </a:pPr>
            <a:r>
              <a:rPr lang="en-US" sz="1550" i="1" dirty="0">
                <a:latin typeface="Tahoma" panose="020B0604030504040204" pitchFamily="34" charset="0"/>
                <a:ea typeface="Tahoma" panose="020B0604030504040204" pitchFamily="34" charset="0"/>
                <a:cs typeface="Tahoma" panose="020B0604030504040204" pitchFamily="34" charset="0"/>
              </a:rPr>
              <a:t>Doing Business </a:t>
            </a:r>
            <a:r>
              <a:rPr lang="en-US" sz="1550" dirty="0">
                <a:latin typeface="Tahoma" panose="020B0604030504040204" pitchFamily="34" charset="0"/>
                <a:ea typeface="Tahoma" panose="020B0604030504040204" pitchFamily="34" charset="0"/>
                <a:cs typeface="Tahoma" panose="020B0604030504040204" pitchFamily="34" charset="0"/>
              </a:rPr>
              <a:t>DOES NOT measure all aspects of the business environment such as security, macro-economic stability, prevalence of bribery and corruption, level of training and skills of the labor force, proximity to markets, regulations specific to foreign investment or the state of the financial system.</a:t>
            </a:r>
          </a:p>
        </p:txBody>
      </p:sp>
      <p:pic>
        <p:nvPicPr>
          <p:cNvPr id="19462" name="Picture 1"/>
          <p:cNvPicPr>
            <a:picLocks noChangeAspect="1"/>
          </p:cNvPicPr>
          <p:nvPr/>
        </p:nvPicPr>
        <p:blipFill>
          <a:blip r:embed="rId3" cstate="print"/>
          <a:srcRect/>
          <a:stretch>
            <a:fillRect/>
          </a:stretch>
        </p:blipFill>
        <p:spPr bwMode="auto">
          <a:xfrm>
            <a:off x="657225" y="1676400"/>
            <a:ext cx="2765425" cy="3630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357188" y="301625"/>
            <a:ext cx="8461375" cy="757238"/>
          </a:xfrm>
        </p:spPr>
        <p:txBody>
          <a:bodyPr>
            <a:normAutofit fontScale="90000"/>
          </a:bodyPr>
          <a:lstStyle/>
          <a:p>
            <a:pPr>
              <a:defRPr/>
            </a:pPr>
            <a:r>
              <a:rPr lang="en-US" dirty="0">
                <a:latin typeface="Tahoma" panose="020B0604030504040204" pitchFamily="34" charset="0"/>
                <a:ea typeface="Tahoma" panose="020B0604030504040204" pitchFamily="34" charset="0"/>
                <a:cs typeface="Tahoma" panose="020B0604030504040204" pitchFamily="34" charset="0"/>
              </a:rPr>
              <a:t>The 11 areas of business regulation measured by </a:t>
            </a:r>
            <a:r>
              <a:rPr lang="en-US" i="1" dirty="0">
                <a:latin typeface="Tahoma" panose="020B0604030504040204" pitchFamily="34" charset="0"/>
                <a:ea typeface="Tahoma" panose="020B0604030504040204" pitchFamily="34" charset="0"/>
                <a:cs typeface="Tahoma" panose="020B0604030504040204" pitchFamily="34" charset="0"/>
              </a:rPr>
              <a:t>Doing Business </a:t>
            </a:r>
            <a:r>
              <a:rPr lang="en-US" dirty="0">
                <a:latin typeface="Tahoma" panose="020B0604030504040204" pitchFamily="34" charset="0"/>
                <a:ea typeface="Tahoma" panose="020B0604030504040204" pitchFamily="34" charset="0"/>
                <a:cs typeface="Tahoma" panose="020B0604030504040204" pitchFamily="34" charset="0"/>
              </a:rPr>
              <a:t>affect firms throughout their life </a:t>
            </a:r>
            <a:r>
              <a:rPr lang="en-US" dirty="0" smtClean="0">
                <a:latin typeface="Tahoma" panose="020B0604030504040204" pitchFamily="34" charset="0"/>
                <a:ea typeface="Tahoma" panose="020B0604030504040204" pitchFamily="34" charset="0"/>
                <a:cs typeface="Tahoma" panose="020B0604030504040204" pitchFamily="34" charset="0"/>
              </a:rPr>
              <a:t>cycle</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4" name="TextBox 3"/>
          <p:cNvSpPr txBox="1"/>
          <p:nvPr/>
        </p:nvSpPr>
        <p:spPr>
          <a:xfrm>
            <a:off x="3413125" y="1579563"/>
            <a:ext cx="2000250" cy="1308100"/>
          </a:xfrm>
          <a:prstGeom prst="rect">
            <a:avLst/>
          </a:prstGeom>
          <a:solidFill>
            <a:schemeClr val="tx1"/>
          </a:solidFill>
        </p:spPr>
        <p:txBody>
          <a:bodyPr anchor="ctr"/>
          <a:lstStyle/>
          <a:p>
            <a:pPr eaLnBrk="1" hangingPunct="1">
              <a:defRPr/>
            </a:pPr>
            <a:r>
              <a:rPr lang="en-US" sz="1400" dirty="0">
                <a:solidFill>
                  <a:schemeClr val="bg2"/>
                </a:solidFill>
                <a:latin typeface="Tahoma" panose="020B0604030504040204" pitchFamily="34" charset="0"/>
                <a:ea typeface="Tahoma" panose="020B0604030504040204" pitchFamily="34" charset="0"/>
                <a:cs typeface="Tahoma" panose="020B0604030504040204" pitchFamily="34" charset="0"/>
              </a:rPr>
              <a:t>At start-up</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Starting a business</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Labor market regulation (collecting data but not measured yet)</a:t>
            </a:r>
          </a:p>
        </p:txBody>
      </p:sp>
      <p:sp>
        <p:nvSpPr>
          <p:cNvPr id="14" name="TextBox 13"/>
          <p:cNvSpPr txBox="1"/>
          <p:nvPr/>
        </p:nvSpPr>
        <p:spPr>
          <a:xfrm>
            <a:off x="3413125" y="3124200"/>
            <a:ext cx="2000250" cy="1168400"/>
          </a:xfrm>
          <a:prstGeom prst="rect">
            <a:avLst/>
          </a:prstGeom>
          <a:solidFill>
            <a:schemeClr val="tx1"/>
          </a:solidFill>
        </p:spPr>
        <p:txBody>
          <a:bodyPr anchor="ctr"/>
          <a:lstStyle/>
          <a:p>
            <a:pPr eaLnBrk="1" hangingPunct="1">
              <a:defRPr/>
            </a:pPr>
            <a:r>
              <a:rPr lang="en-US" sz="1400" dirty="0">
                <a:solidFill>
                  <a:schemeClr val="bg2"/>
                </a:solidFill>
                <a:latin typeface="Tahoma" panose="020B0604030504040204" pitchFamily="34" charset="0"/>
                <a:ea typeface="Tahoma" panose="020B0604030504040204" pitchFamily="34" charset="0"/>
                <a:cs typeface="Tahoma" panose="020B0604030504040204" pitchFamily="34" charset="0"/>
              </a:rPr>
              <a:t>In daily operations</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Paying taxes</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Trading across borders</a:t>
            </a:r>
          </a:p>
        </p:txBody>
      </p:sp>
      <p:sp>
        <p:nvSpPr>
          <p:cNvPr id="15" name="TextBox 14"/>
          <p:cNvSpPr txBox="1"/>
          <p:nvPr/>
        </p:nvSpPr>
        <p:spPr>
          <a:xfrm>
            <a:off x="3413125" y="4702175"/>
            <a:ext cx="2000250" cy="1169988"/>
          </a:xfrm>
          <a:prstGeom prst="rect">
            <a:avLst/>
          </a:prstGeom>
          <a:solidFill>
            <a:schemeClr val="tx1"/>
          </a:solidFill>
        </p:spPr>
        <p:txBody>
          <a:bodyPr anchor="ctr"/>
          <a:lstStyle/>
          <a:p>
            <a:pPr eaLnBrk="1" hangingPunct="1">
              <a:defRPr/>
            </a:pPr>
            <a:r>
              <a:rPr lang="en-US" sz="1400" dirty="0">
                <a:solidFill>
                  <a:schemeClr val="bg2"/>
                </a:solidFill>
                <a:latin typeface="Tahoma" panose="020B0604030504040204" pitchFamily="34" charset="0"/>
                <a:ea typeface="Tahoma" panose="020B0604030504040204" pitchFamily="34" charset="0"/>
                <a:cs typeface="Tahoma" panose="020B0604030504040204" pitchFamily="34" charset="0"/>
              </a:rPr>
              <a:t>In getting financing</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Getting credit</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Protecting minority investors</a:t>
            </a:r>
          </a:p>
        </p:txBody>
      </p:sp>
      <p:sp>
        <p:nvSpPr>
          <p:cNvPr id="16" name="TextBox 15"/>
          <p:cNvSpPr txBox="1"/>
          <p:nvPr/>
        </p:nvSpPr>
        <p:spPr>
          <a:xfrm>
            <a:off x="5856288" y="3124200"/>
            <a:ext cx="2185987" cy="1168400"/>
          </a:xfrm>
          <a:prstGeom prst="rect">
            <a:avLst/>
          </a:prstGeom>
          <a:solidFill>
            <a:schemeClr val="tx1"/>
          </a:solidFill>
        </p:spPr>
        <p:txBody>
          <a:bodyPr anchor="ctr">
            <a:spAutoFit/>
          </a:bodyPr>
          <a:lstStyle/>
          <a:p>
            <a:pPr eaLnBrk="1" hangingPunct="1">
              <a:defRPr/>
            </a:pPr>
            <a:r>
              <a:rPr lang="en-US" sz="1400" dirty="0">
                <a:solidFill>
                  <a:schemeClr val="bg2"/>
                </a:solidFill>
                <a:latin typeface="Tahoma" panose="020B0604030504040204" pitchFamily="34" charset="0"/>
                <a:ea typeface="Tahoma" panose="020B0604030504040204" pitchFamily="34" charset="0"/>
                <a:cs typeface="Tahoma" panose="020B0604030504040204" pitchFamily="34" charset="0"/>
              </a:rPr>
              <a:t>In getting a location</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Dealing with construction permits</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Getting electricity</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Registering property</a:t>
            </a:r>
          </a:p>
        </p:txBody>
      </p:sp>
      <p:sp>
        <p:nvSpPr>
          <p:cNvPr id="17" name="TextBox 16"/>
          <p:cNvSpPr txBox="1"/>
          <p:nvPr/>
        </p:nvSpPr>
        <p:spPr>
          <a:xfrm>
            <a:off x="812800" y="3124200"/>
            <a:ext cx="2111375" cy="1168400"/>
          </a:xfrm>
          <a:prstGeom prst="rect">
            <a:avLst/>
          </a:prstGeom>
          <a:solidFill>
            <a:schemeClr val="tx1"/>
          </a:solidFill>
        </p:spPr>
        <p:txBody>
          <a:bodyPr anchor="ctr"/>
          <a:lstStyle/>
          <a:p>
            <a:pPr eaLnBrk="1" hangingPunct="1">
              <a:defRPr/>
            </a:pPr>
            <a:r>
              <a:rPr lang="en-US" sz="1400" dirty="0">
                <a:solidFill>
                  <a:schemeClr val="bg2"/>
                </a:solidFill>
                <a:latin typeface="Tahoma" panose="020B0604030504040204" pitchFamily="34" charset="0"/>
                <a:ea typeface="Tahoma" panose="020B0604030504040204" pitchFamily="34" charset="0"/>
                <a:cs typeface="Tahoma" panose="020B0604030504040204" pitchFamily="34" charset="0"/>
              </a:rPr>
              <a:t>When things go wrong</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Enforcing contracts</a:t>
            </a:r>
          </a:p>
          <a:p>
            <a:pPr marL="285750" indent="-285750" eaLnBrk="1" hangingPunct="1">
              <a:buFont typeface="Arial" panose="020B0604020202020204" pitchFamily="34" charset="0"/>
              <a:buChar char="•"/>
              <a:defRPr/>
            </a:pP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Resolving insolvency</a:t>
            </a:r>
          </a:p>
        </p:txBody>
      </p:sp>
      <p:sp>
        <p:nvSpPr>
          <p:cNvPr id="21512" name="Curved Down Arrow 4"/>
          <p:cNvSpPr>
            <a:spLocks noChangeArrowheads="1"/>
          </p:cNvSpPr>
          <p:nvPr/>
        </p:nvSpPr>
        <p:spPr bwMode="auto">
          <a:xfrm rot="2792607">
            <a:off x="5643563" y="2078038"/>
            <a:ext cx="1577975" cy="479425"/>
          </a:xfrm>
          <a:prstGeom prst="curvedDownArrow">
            <a:avLst>
              <a:gd name="adj1" fmla="val 25005"/>
              <a:gd name="adj2" fmla="val 50026"/>
              <a:gd name="adj3" fmla="val 25000"/>
            </a:avLst>
          </a:prstGeom>
          <a:solidFill>
            <a:schemeClr val="bg2"/>
          </a:solidFill>
          <a:ln w="9525" algn="ctr">
            <a:solidFill>
              <a:schemeClr val="bg2"/>
            </a:solidFill>
            <a:round/>
            <a:headEnd/>
            <a:tailEnd/>
          </a:ln>
        </p:spPr>
        <p:txBody>
          <a:bodyPr/>
          <a:lstStyle/>
          <a:p>
            <a:pPr marL="115888" indent="-115888" eaLnBrk="1" hangingPunct="1">
              <a:spcBef>
                <a:spcPct val="50000"/>
              </a:spcBef>
              <a:buFontTx/>
              <a:buChar char="•"/>
            </a:pPr>
            <a:endParaRPr lang="en-US" altLang="th-TH" sz="1300" dirty="0">
              <a:latin typeface="Andes"/>
              <a:cs typeface="Times New Roman" pitchFamily="18" charset="0"/>
            </a:endParaRPr>
          </a:p>
        </p:txBody>
      </p:sp>
      <p:sp>
        <p:nvSpPr>
          <p:cNvPr id="21513" name="Curved Down Arrow 17"/>
          <p:cNvSpPr>
            <a:spLocks noChangeArrowheads="1"/>
          </p:cNvSpPr>
          <p:nvPr/>
        </p:nvSpPr>
        <p:spPr bwMode="auto">
          <a:xfrm rot="8203643">
            <a:off x="5683250" y="5003800"/>
            <a:ext cx="1577975" cy="479425"/>
          </a:xfrm>
          <a:prstGeom prst="curvedDownArrow">
            <a:avLst>
              <a:gd name="adj1" fmla="val 25005"/>
              <a:gd name="adj2" fmla="val 50026"/>
              <a:gd name="adj3" fmla="val 25000"/>
            </a:avLst>
          </a:prstGeom>
          <a:solidFill>
            <a:schemeClr val="bg2"/>
          </a:solidFill>
          <a:ln w="9525" algn="ctr">
            <a:solidFill>
              <a:schemeClr val="bg2"/>
            </a:solidFill>
            <a:round/>
            <a:headEnd/>
            <a:tailEnd/>
          </a:ln>
        </p:spPr>
        <p:txBody>
          <a:bodyPr/>
          <a:lstStyle/>
          <a:p>
            <a:pPr marL="115888" indent="-115888" eaLnBrk="1" hangingPunct="1">
              <a:spcBef>
                <a:spcPct val="50000"/>
              </a:spcBef>
              <a:buFontTx/>
              <a:buChar char="•"/>
            </a:pPr>
            <a:endParaRPr lang="en-US" altLang="th-TH" sz="1300" dirty="0">
              <a:latin typeface="Andes"/>
              <a:cs typeface="Times New Roman" pitchFamily="18" charset="0"/>
            </a:endParaRPr>
          </a:p>
        </p:txBody>
      </p:sp>
      <p:sp>
        <p:nvSpPr>
          <p:cNvPr id="21514" name="Curved Down Arrow 18"/>
          <p:cNvSpPr>
            <a:spLocks noChangeArrowheads="1"/>
          </p:cNvSpPr>
          <p:nvPr/>
        </p:nvSpPr>
        <p:spPr bwMode="auto">
          <a:xfrm rot="-8733348">
            <a:off x="1347788" y="4878388"/>
            <a:ext cx="1579562" cy="481012"/>
          </a:xfrm>
          <a:prstGeom prst="curvedDownArrow">
            <a:avLst>
              <a:gd name="adj1" fmla="val 24948"/>
              <a:gd name="adj2" fmla="val 49911"/>
              <a:gd name="adj3" fmla="val 25000"/>
            </a:avLst>
          </a:prstGeom>
          <a:solidFill>
            <a:schemeClr val="bg2"/>
          </a:solidFill>
          <a:ln w="9525" algn="ctr">
            <a:solidFill>
              <a:schemeClr val="bg2"/>
            </a:solidFill>
            <a:round/>
            <a:headEnd/>
            <a:tailEnd/>
          </a:ln>
        </p:spPr>
        <p:txBody>
          <a:bodyPr/>
          <a:lstStyle/>
          <a:p>
            <a:pPr marL="115888" indent="-115888" eaLnBrk="1" hangingPunct="1">
              <a:spcBef>
                <a:spcPct val="50000"/>
              </a:spcBef>
              <a:buFontTx/>
              <a:buChar char="•"/>
            </a:pPr>
            <a:endParaRPr lang="en-US" altLang="th-TH" sz="1300" dirty="0">
              <a:latin typeface="Andes"/>
              <a:cs typeface="Times New Roman" pitchFamily="18" charset="0"/>
            </a:endParaRPr>
          </a:p>
        </p:txBody>
      </p:sp>
      <p:sp>
        <p:nvSpPr>
          <p:cNvPr id="21515" name="Curved Down Arrow 19"/>
          <p:cNvSpPr>
            <a:spLocks noChangeArrowheads="1"/>
          </p:cNvSpPr>
          <p:nvPr/>
        </p:nvSpPr>
        <p:spPr bwMode="auto">
          <a:xfrm rot="-2661380">
            <a:off x="1270000" y="1924050"/>
            <a:ext cx="1579563" cy="481013"/>
          </a:xfrm>
          <a:prstGeom prst="curvedDownArrow">
            <a:avLst>
              <a:gd name="adj1" fmla="val 24948"/>
              <a:gd name="adj2" fmla="val 49911"/>
              <a:gd name="adj3" fmla="val 25000"/>
            </a:avLst>
          </a:prstGeom>
          <a:solidFill>
            <a:schemeClr val="bg2"/>
          </a:solidFill>
          <a:ln w="9525" algn="ctr">
            <a:solidFill>
              <a:schemeClr val="bg2"/>
            </a:solidFill>
            <a:round/>
            <a:headEnd/>
            <a:tailEnd/>
          </a:ln>
        </p:spPr>
        <p:txBody>
          <a:bodyPr/>
          <a:lstStyle/>
          <a:p>
            <a:pPr marL="115888" indent="-115888" eaLnBrk="1" hangingPunct="1">
              <a:spcBef>
                <a:spcPct val="50000"/>
              </a:spcBef>
              <a:buFontTx/>
              <a:buChar char="•"/>
            </a:pPr>
            <a:endParaRPr lang="en-US" altLang="th-TH" sz="1300" dirty="0">
              <a:latin typeface="Andes"/>
              <a:cs typeface="Times New Roman" pitchFamily="18" charset="0"/>
            </a:endParaRPr>
          </a:p>
        </p:txBody>
      </p:sp>
      <p:sp>
        <p:nvSpPr>
          <p:cNvPr id="21516" name="Slide Number Placeholder 1"/>
          <p:cNvSpPr>
            <a:spLocks noGrp="1"/>
          </p:cNvSpPr>
          <p:nvPr>
            <p:ph type="sldNum" sz="quarter" idx="14"/>
          </p:nvPr>
        </p:nvSpPr>
        <p:spPr bwMode="auto">
          <a:noFill/>
          <a:ln>
            <a:miter lim="800000"/>
            <a:headEnd/>
            <a:tailEnd/>
          </a:ln>
        </p:spPr>
        <p:txBody>
          <a:bodyPr lIns="0" tIns="0" rIns="0" bIns="0"/>
          <a:lstStyle/>
          <a:p>
            <a:fld id="{9F0761EC-E4F5-4674-95DF-8F2C3B413E99}" type="slidenum">
              <a:rPr lang="en-US" altLang="th-TH" sz="1100">
                <a:solidFill>
                  <a:srgbClr val="7F7F7F"/>
                </a:solidFill>
                <a:cs typeface="Arial" pitchFamily="34" charset="0"/>
              </a:rPr>
              <a:pPr/>
              <a:t>18</a:t>
            </a:fld>
            <a:endParaRPr lang="en-US" altLang="th-TH" sz="1100" dirty="0">
              <a:solidFill>
                <a:srgbClr val="7F7F7F"/>
              </a:solidFill>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44475" y="1371600"/>
            <a:ext cx="8686800" cy="5105400"/>
          </a:xfrm>
        </p:spPr>
        <p:txBody>
          <a:bodyPr>
            <a:noAutofit/>
          </a:bodyPr>
          <a:lstStyle/>
          <a:p>
            <a:pPr>
              <a:spcBef>
                <a:spcPts val="0"/>
              </a:spcBef>
              <a:buClr>
                <a:schemeClr val="tx1"/>
              </a:buClr>
              <a:defRPr/>
            </a:pPr>
            <a:r>
              <a:rPr altLang="th-TH" b="1" dirty="0">
                <a:latin typeface="Tahoma" panose="020B0604030504040204" pitchFamily="34" charset="0"/>
                <a:ea typeface="Tahoma" panose="020B0604030504040204" pitchFamily="34" charset="0"/>
                <a:cs typeface="Tahoma" panose="020B0604030504040204" pitchFamily="34" charset="0"/>
              </a:rPr>
              <a:t>Distance to frontier (DTF) </a:t>
            </a:r>
            <a:r>
              <a:rPr dirty="0">
                <a:latin typeface="Tahoma" panose="020B0604030504040204" pitchFamily="34" charset="0"/>
                <a:ea typeface="Tahoma" panose="020B0604030504040204" pitchFamily="34" charset="0"/>
                <a:cs typeface="Tahoma" panose="020B0604030504040204" pitchFamily="34" charset="0"/>
              </a:rPr>
              <a:t>This measure shows the distance of each economy to the “frontier,” which represents the best performance observed on each of the indicators across all economies in the </a:t>
            </a:r>
            <a:r>
              <a:rPr i="1" dirty="0">
                <a:latin typeface="Tahoma" panose="020B0604030504040204" pitchFamily="34" charset="0"/>
                <a:ea typeface="Tahoma" panose="020B0604030504040204" pitchFamily="34" charset="0"/>
                <a:cs typeface="Tahoma" panose="020B0604030504040204" pitchFamily="34" charset="0"/>
              </a:rPr>
              <a:t>Doing Business</a:t>
            </a:r>
            <a:r>
              <a:rPr dirty="0">
                <a:latin typeface="Tahoma" panose="020B0604030504040204" pitchFamily="34" charset="0"/>
                <a:ea typeface="Tahoma" panose="020B0604030504040204" pitchFamily="34" charset="0"/>
                <a:cs typeface="Tahoma" panose="020B0604030504040204" pitchFamily="34" charset="0"/>
              </a:rPr>
              <a:t> </a:t>
            </a:r>
            <a:endParaRPr b="1" dirty="0">
              <a:latin typeface="Tahoma" panose="020B0604030504040204" pitchFamily="34" charset="0"/>
              <a:ea typeface="Tahoma" panose="020B0604030504040204" pitchFamily="34" charset="0"/>
              <a:cs typeface="Tahoma" panose="020B0604030504040204" pitchFamily="34" charset="0"/>
            </a:endParaRPr>
          </a:p>
          <a:p>
            <a:pPr>
              <a:spcBef>
                <a:spcPts val="0"/>
              </a:spcBef>
              <a:buClr>
                <a:schemeClr val="tx1"/>
              </a:buClr>
              <a:defRPr/>
            </a:pPr>
            <a:endParaRPr b="1" dirty="0">
              <a:latin typeface="Tahoma" panose="020B0604030504040204" pitchFamily="34" charset="0"/>
              <a:ea typeface="Tahoma" panose="020B0604030504040204" pitchFamily="34" charset="0"/>
              <a:cs typeface="Tahoma" panose="020B0604030504040204" pitchFamily="34" charset="0"/>
            </a:endParaRPr>
          </a:p>
          <a:p>
            <a:pPr>
              <a:spcBef>
                <a:spcPts val="0"/>
              </a:spcBef>
              <a:buClr>
                <a:schemeClr val="tx1"/>
              </a:buClr>
              <a:defRPr/>
            </a:pPr>
            <a:r>
              <a:rPr b="1" dirty="0">
                <a:latin typeface="Tahoma" panose="020B0604030504040204" pitchFamily="34" charset="0"/>
                <a:ea typeface="Tahoma" panose="020B0604030504040204" pitchFamily="34" charset="0"/>
                <a:cs typeface="Tahoma" panose="020B0604030504040204" pitchFamily="34" charset="0"/>
              </a:rPr>
              <a:t>Introducing new measures of </a:t>
            </a:r>
            <a:r>
              <a:rPr b="1" dirty="0" smtClean="0">
                <a:latin typeface="Tahoma" panose="020B0604030504040204" pitchFamily="34" charset="0"/>
                <a:ea typeface="Tahoma" panose="020B0604030504040204" pitchFamily="34" charset="0"/>
                <a:cs typeface="Tahoma" panose="020B0604030504040204" pitchFamily="34" charset="0"/>
              </a:rPr>
              <a:t>quality (</a:t>
            </a:r>
            <a:r>
              <a:rPr b="1" i="1" u="sng" dirty="0" smtClean="0">
                <a:latin typeface="Tahoma" panose="020B0604030504040204" pitchFamily="34" charset="0"/>
                <a:ea typeface="Tahoma" panose="020B0604030504040204" pitchFamily="34" charset="0"/>
                <a:cs typeface="Tahoma" panose="020B0604030504040204" pitchFamily="34" charset="0"/>
              </a:rPr>
              <a:t>in addition to time/efficiency</a:t>
            </a:r>
            <a:r>
              <a:rPr b="1" dirty="0" smtClean="0">
                <a:latin typeface="Tahoma" panose="020B0604030504040204" pitchFamily="34" charset="0"/>
                <a:ea typeface="Tahoma" panose="020B0604030504040204" pitchFamily="34" charset="0"/>
                <a:cs typeface="Tahoma" panose="020B0604030504040204" pitchFamily="34" charset="0"/>
              </a:rPr>
              <a:t>): </a:t>
            </a:r>
            <a:endParaRPr b="1" dirty="0">
              <a:latin typeface="Tahoma" panose="020B0604030504040204" pitchFamily="34" charset="0"/>
              <a:ea typeface="Tahoma" panose="020B0604030504040204" pitchFamily="34" charset="0"/>
              <a:cs typeface="Tahoma" panose="020B0604030504040204" pitchFamily="34" charset="0"/>
            </a:endParaRPr>
          </a:p>
          <a:p>
            <a:pPr lvl="1">
              <a:spcBef>
                <a:spcPts val="0"/>
              </a:spcBef>
              <a:buClr>
                <a:schemeClr val="tx1"/>
              </a:buClr>
              <a:buFont typeface="Arial" pitchFamily="34" charset="0"/>
              <a:buAutoNum type="arabicParenBoth"/>
              <a:defRPr/>
            </a:pPr>
            <a:endParaRPr lang="en-US" sz="1600" b="1" dirty="0" smtClean="0">
              <a:latin typeface="Tahoma" panose="020B0604030504040204" pitchFamily="34" charset="0"/>
              <a:ea typeface="Tahoma" panose="020B0604030504040204" pitchFamily="34" charset="0"/>
              <a:cs typeface="Tahoma" panose="020B0604030504040204" pitchFamily="34" charset="0"/>
            </a:endParaRPr>
          </a:p>
          <a:p>
            <a:pPr lvl="1">
              <a:spcBef>
                <a:spcPts val="0"/>
              </a:spcBef>
              <a:buClr>
                <a:schemeClr val="tx1"/>
              </a:buClr>
              <a:buFont typeface="Arial" pitchFamily="34" charset="0"/>
              <a:buAutoNum type="arabicParenBoth"/>
              <a:defRPr/>
            </a:pPr>
            <a:r>
              <a:rPr lang="en-US" sz="1600" dirty="0" smtClean="0">
                <a:solidFill>
                  <a:srgbClr val="FF0000"/>
                </a:solidFill>
                <a:latin typeface="Tahoma" panose="020B0604030504040204" pitchFamily="34" charset="0"/>
                <a:ea typeface="Tahoma" panose="020B0604030504040204" pitchFamily="34" charset="0"/>
                <a:cs typeface="Tahoma" panose="020B0604030504040204" pitchFamily="34" charset="0"/>
              </a:rPr>
              <a:t>Dealing with </a:t>
            </a:r>
            <a:r>
              <a:rPr lang="en-US" sz="1600" dirty="0">
                <a:solidFill>
                  <a:srgbClr val="FF0000"/>
                </a:solidFill>
                <a:latin typeface="Tahoma" panose="020B0604030504040204" pitchFamily="34" charset="0"/>
                <a:ea typeface="Tahoma" panose="020B0604030504040204" pitchFamily="34" charset="0"/>
                <a:cs typeface="Tahoma" panose="020B0604030504040204" pitchFamily="34" charset="0"/>
              </a:rPr>
              <a:t>c</a:t>
            </a:r>
            <a:r>
              <a:rPr lang="en-US" sz="1600" dirty="0" smtClean="0">
                <a:solidFill>
                  <a:srgbClr val="FF0000"/>
                </a:solidFill>
                <a:latin typeface="Tahoma" panose="020B0604030504040204" pitchFamily="34" charset="0"/>
                <a:ea typeface="Tahoma" panose="020B0604030504040204" pitchFamily="34" charset="0"/>
                <a:cs typeface="Tahoma" panose="020B0604030504040204" pitchFamily="34" charset="0"/>
              </a:rPr>
              <a:t>onstruction permits:</a:t>
            </a:r>
            <a:r>
              <a:rPr lang="en-US" sz="1600" dirty="0">
                <a:solidFill>
                  <a:srgbClr val="00ADE4"/>
                </a:solidFill>
                <a:latin typeface="Tahoma" panose="020B0604030504040204" pitchFamily="34" charset="0"/>
                <a:ea typeface="Tahoma" panose="020B0604030504040204" pitchFamily="34" charset="0"/>
                <a:cs typeface="Tahoma" panose="020B0604030504040204" pitchFamily="34" charset="0"/>
              </a:rPr>
              <a:t> </a:t>
            </a:r>
            <a:r>
              <a:rPr lang="en-US" sz="1600" dirty="0" smtClean="0">
                <a:latin typeface="Tahoma" panose="020B0604030504040204" pitchFamily="34" charset="0"/>
                <a:ea typeface="Tahoma" panose="020B0604030504040204" pitchFamily="34" charset="0"/>
                <a:cs typeface="Tahoma" panose="020B0604030504040204" pitchFamily="34" charset="0"/>
              </a:rPr>
              <a:t>a new </a:t>
            </a:r>
            <a:r>
              <a:rPr lang="en-US" sz="1600" dirty="0">
                <a:latin typeface="Tahoma" panose="020B0604030504040204" pitchFamily="34" charset="0"/>
                <a:ea typeface="Tahoma" panose="020B0604030504040204" pitchFamily="34" charset="0"/>
                <a:cs typeface="Tahoma" panose="020B0604030504040204" pitchFamily="34" charset="0"/>
              </a:rPr>
              <a:t>index measuring the underlying quality of construction regulations and </a:t>
            </a:r>
            <a:r>
              <a:rPr lang="en-US" sz="1600" dirty="0" smtClean="0">
                <a:latin typeface="Tahoma" panose="020B0604030504040204" pitchFamily="34" charset="0"/>
                <a:ea typeface="Tahoma" panose="020B0604030504040204" pitchFamily="34" charset="0"/>
                <a:cs typeface="Tahoma" panose="020B0604030504040204" pitchFamily="34" charset="0"/>
              </a:rPr>
              <a:t>controls</a:t>
            </a:r>
          </a:p>
          <a:p>
            <a:pPr marL="400050" lvl="1" indent="0">
              <a:spcBef>
                <a:spcPts val="0"/>
              </a:spcBef>
              <a:buClr>
                <a:schemeClr val="tx1"/>
              </a:buClr>
              <a:defRPr/>
            </a:pPr>
            <a:endParaRPr lang="en-US" sz="1600" dirty="0" smtClean="0">
              <a:latin typeface="Tahoma" panose="020B0604030504040204" pitchFamily="34" charset="0"/>
              <a:ea typeface="Tahoma" panose="020B0604030504040204" pitchFamily="34" charset="0"/>
              <a:cs typeface="Tahoma" panose="020B0604030504040204" pitchFamily="34" charset="0"/>
            </a:endParaRPr>
          </a:p>
          <a:p>
            <a:pPr marL="800100" lvl="1" indent="-342900">
              <a:spcBef>
                <a:spcPts val="0"/>
              </a:spcBef>
              <a:buClr>
                <a:schemeClr val="tx1"/>
              </a:buClr>
              <a:buFont typeface="Wingdings" panose="05000000000000000000" pitchFamily="2" charset="2"/>
              <a:buAutoNum type="arabicParenBoth" startAt="2"/>
              <a:defRPr/>
            </a:pPr>
            <a:r>
              <a:rPr lang="en-US" sz="1600" dirty="0" smtClean="0">
                <a:solidFill>
                  <a:srgbClr val="FF0000"/>
                </a:solidFill>
                <a:latin typeface="Tahoma" panose="020B0604030504040204" pitchFamily="34" charset="0"/>
                <a:ea typeface="Tahoma" panose="020B0604030504040204" pitchFamily="34" charset="0"/>
                <a:cs typeface="Tahoma" panose="020B0604030504040204" pitchFamily="34" charset="0"/>
              </a:rPr>
              <a:t>Getting electricity: </a:t>
            </a:r>
            <a:r>
              <a:rPr lang="en-US" sz="1600" dirty="0" smtClean="0">
                <a:latin typeface="Tahoma" panose="020B0604030504040204" pitchFamily="34" charset="0"/>
                <a:ea typeface="Tahoma" panose="020B0604030504040204" pitchFamily="34" charset="0"/>
                <a:cs typeface="Tahoma" panose="020B0604030504040204" pitchFamily="34" charset="0"/>
              </a:rPr>
              <a:t>a new </a:t>
            </a:r>
            <a:r>
              <a:rPr lang="en-US" sz="1600" dirty="0">
                <a:latin typeface="Tahoma" panose="020B0604030504040204" pitchFamily="34" charset="0"/>
                <a:ea typeface="Tahoma" panose="020B0604030504040204" pitchFamily="34" charset="0"/>
                <a:cs typeface="Tahoma" panose="020B0604030504040204" pitchFamily="34" charset="0"/>
              </a:rPr>
              <a:t>index measuring the underlying reliability of supply and transparency of </a:t>
            </a:r>
            <a:r>
              <a:rPr lang="en-US" sz="1600" dirty="0" smtClean="0">
                <a:latin typeface="Tahoma" panose="020B0604030504040204" pitchFamily="34" charset="0"/>
                <a:ea typeface="Tahoma" panose="020B0604030504040204" pitchFamily="34" charset="0"/>
                <a:cs typeface="Tahoma" panose="020B0604030504040204" pitchFamily="34" charset="0"/>
              </a:rPr>
              <a:t>tariff</a:t>
            </a:r>
          </a:p>
          <a:p>
            <a:pPr marL="400050" lvl="1" indent="0">
              <a:spcBef>
                <a:spcPts val="0"/>
              </a:spcBef>
              <a:buClr>
                <a:schemeClr val="tx1"/>
              </a:buClr>
              <a:defRPr/>
            </a:pPr>
            <a:endParaRPr lang="en-US" sz="1600" dirty="0" smtClean="0">
              <a:latin typeface="Tahoma" panose="020B0604030504040204" pitchFamily="34" charset="0"/>
              <a:ea typeface="Tahoma" panose="020B0604030504040204" pitchFamily="34" charset="0"/>
              <a:cs typeface="Tahoma" panose="020B0604030504040204" pitchFamily="34" charset="0"/>
            </a:endParaRPr>
          </a:p>
          <a:p>
            <a:pPr marL="800100" lvl="1" indent="-342900">
              <a:spcBef>
                <a:spcPts val="0"/>
              </a:spcBef>
              <a:buClr>
                <a:schemeClr val="tx1"/>
              </a:buClr>
              <a:buFont typeface="Wingdings" panose="05000000000000000000" pitchFamily="2" charset="2"/>
              <a:buAutoNum type="arabicParenBoth" startAt="3"/>
              <a:defRPr/>
            </a:pPr>
            <a:r>
              <a:rPr lang="en-US" sz="1600" dirty="0" smtClean="0">
                <a:solidFill>
                  <a:srgbClr val="FF0000"/>
                </a:solidFill>
                <a:latin typeface="Tahoma" panose="020B0604030504040204" pitchFamily="34" charset="0"/>
                <a:ea typeface="Tahoma" panose="020B0604030504040204" pitchFamily="34" charset="0"/>
                <a:cs typeface="Tahoma" panose="020B0604030504040204" pitchFamily="34" charset="0"/>
              </a:rPr>
              <a:t>Registering property: </a:t>
            </a:r>
            <a:r>
              <a:rPr lang="en-US" sz="1600" dirty="0" smtClean="0">
                <a:latin typeface="Tahoma" panose="020B0604030504040204" pitchFamily="34" charset="0"/>
                <a:ea typeface="Tahoma" panose="020B0604030504040204" pitchFamily="34" charset="0"/>
                <a:cs typeface="Tahoma" panose="020B0604030504040204" pitchFamily="34" charset="0"/>
              </a:rPr>
              <a:t>a new </a:t>
            </a:r>
            <a:r>
              <a:rPr lang="en-US" sz="1600" dirty="0">
                <a:latin typeface="Tahoma" panose="020B0604030504040204" pitchFamily="34" charset="0"/>
                <a:ea typeface="Tahoma" panose="020B0604030504040204" pitchFamily="34" charset="0"/>
                <a:cs typeface="Tahoma" panose="020B0604030504040204" pitchFamily="34" charset="0"/>
              </a:rPr>
              <a:t>index measuring the underlying quality of land administration </a:t>
            </a:r>
            <a:r>
              <a:rPr lang="en-US" sz="1600" dirty="0" smtClean="0">
                <a:latin typeface="Tahoma" panose="020B0604030504040204" pitchFamily="34" charset="0"/>
                <a:ea typeface="Tahoma" panose="020B0604030504040204" pitchFamily="34" charset="0"/>
                <a:cs typeface="Tahoma" panose="020B0604030504040204" pitchFamily="34" charset="0"/>
              </a:rPr>
              <a:t>systems</a:t>
            </a:r>
          </a:p>
          <a:p>
            <a:pPr marL="400050" lvl="1" indent="0">
              <a:spcBef>
                <a:spcPts val="0"/>
              </a:spcBef>
              <a:buClr>
                <a:schemeClr val="tx1"/>
              </a:buClr>
              <a:defRPr/>
            </a:pPr>
            <a:endParaRPr lang="en-US" sz="1600" dirty="0" smtClean="0">
              <a:latin typeface="Tahoma" panose="020B0604030504040204" pitchFamily="34" charset="0"/>
              <a:ea typeface="Tahoma" panose="020B0604030504040204" pitchFamily="34" charset="0"/>
              <a:cs typeface="Tahoma" panose="020B0604030504040204" pitchFamily="34" charset="0"/>
            </a:endParaRPr>
          </a:p>
          <a:p>
            <a:pPr marL="800100" lvl="1" indent="-342900">
              <a:spcBef>
                <a:spcPts val="0"/>
              </a:spcBef>
              <a:buClr>
                <a:schemeClr val="tx1"/>
              </a:buClr>
              <a:buFont typeface="Wingdings" panose="05000000000000000000" pitchFamily="2" charset="2"/>
              <a:buAutoNum type="arabicParenBoth" startAt="4"/>
              <a:defRPr/>
            </a:pPr>
            <a:r>
              <a:rPr lang="en-US" sz="1600" dirty="0" smtClean="0">
                <a:solidFill>
                  <a:srgbClr val="FF0000"/>
                </a:solidFill>
                <a:latin typeface="Tahoma" panose="020B0604030504040204" pitchFamily="34" charset="0"/>
                <a:ea typeface="Tahoma" panose="020B0604030504040204" pitchFamily="34" charset="0"/>
                <a:cs typeface="Tahoma" panose="020B0604030504040204" pitchFamily="34" charset="0"/>
              </a:rPr>
              <a:t>Enforcing contracts: </a:t>
            </a:r>
            <a:r>
              <a:rPr lang="en-US" sz="1600" dirty="0" smtClean="0">
                <a:latin typeface="Tahoma" panose="020B0604030504040204" pitchFamily="34" charset="0"/>
                <a:ea typeface="Tahoma" panose="020B0604030504040204" pitchFamily="34" charset="0"/>
                <a:cs typeface="Tahoma" panose="020B0604030504040204" pitchFamily="34" charset="0"/>
              </a:rPr>
              <a:t>a new </a:t>
            </a:r>
            <a:r>
              <a:rPr lang="en-US" sz="1600" dirty="0">
                <a:latin typeface="Tahoma" panose="020B0604030504040204" pitchFamily="34" charset="0"/>
                <a:ea typeface="Tahoma" panose="020B0604030504040204" pitchFamily="34" charset="0"/>
                <a:cs typeface="Tahoma" panose="020B0604030504040204" pitchFamily="34" charset="0"/>
              </a:rPr>
              <a:t>index measuring the underlying quality of judicial </a:t>
            </a:r>
            <a:r>
              <a:rPr lang="en-US" sz="1600" dirty="0" smtClean="0">
                <a:latin typeface="Tahoma" panose="020B0604030504040204" pitchFamily="34" charset="0"/>
                <a:ea typeface="Tahoma" panose="020B0604030504040204" pitchFamily="34" charset="0"/>
                <a:cs typeface="Tahoma" panose="020B0604030504040204" pitchFamily="34" charset="0"/>
              </a:rPr>
              <a:t>process, </a:t>
            </a:r>
            <a:r>
              <a:rPr lang="en-US" sz="1600" i="1" dirty="0">
                <a:latin typeface="Tahoma" panose="020B0604030504040204" pitchFamily="34" charset="0"/>
                <a:ea typeface="Tahoma" panose="020B0604030504040204" pitchFamily="34" charset="0"/>
                <a:cs typeface="Tahoma" panose="020B0604030504040204" pitchFamily="34" charset="0"/>
              </a:rPr>
              <a:t>replacing</a:t>
            </a:r>
            <a:r>
              <a:rPr lang="en-US" sz="1600" dirty="0">
                <a:latin typeface="Tahoma" panose="020B0604030504040204" pitchFamily="34" charset="0"/>
                <a:ea typeface="Tahoma" panose="020B0604030504040204" pitchFamily="34" charset="0"/>
                <a:cs typeface="Tahoma" panose="020B0604030504040204" pitchFamily="34" charset="0"/>
              </a:rPr>
              <a:t> the indicator on the number of procedures to enforce a contract in previous years</a:t>
            </a:r>
            <a:endParaRPr lang="en-US" sz="1600" dirty="0" smtClean="0">
              <a:latin typeface="Tahoma" panose="020B0604030504040204" pitchFamily="34" charset="0"/>
              <a:ea typeface="Tahoma" panose="020B0604030504040204" pitchFamily="34" charset="0"/>
              <a:cs typeface="Tahoma" panose="020B0604030504040204" pitchFamily="34" charset="0"/>
            </a:endParaRPr>
          </a:p>
          <a:p>
            <a:pPr>
              <a:spcBef>
                <a:spcPts val="0"/>
              </a:spcBef>
              <a:buClr>
                <a:schemeClr val="tx1"/>
              </a:buClr>
              <a:buFont typeface="Arial" pitchFamily="34" charset="0"/>
              <a:buAutoNum type="arabicParenBoth"/>
              <a:defRPr/>
            </a:pPr>
            <a:endParaRPr dirty="0">
              <a:latin typeface="Tahoma" panose="020B0604030504040204" pitchFamily="34" charset="0"/>
              <a:ea typeface="Tahoma" panose="020B0604030504040204" pitchFamily="34" charset="0"/>
              <a:cs typeface="Tahoma" panose="020B0604030504040204" pitchFamily="34" charset="0"/>
            </a:endParaRPr>
          </a:p>
          <a:p>
            <a:pPr>
              <a:spcBef>
                <a:spcPts val="0"/>
              </a:spcBef>
              <a:buClr>
                <a:schemeClr val="tx1"/>
              </a:buClr>
              <a:defRPr/>
            </a:pPr>
            <a:r>
              <a:rPr b="1" dirty="0">
                <a:latin typeface="Tahoma" panose="020B0604030504040204" pitchFamily="34" charset="0"/>
                <a:ea typeface="Tahoma" panose="020B0604030504040204" pitchFamily="34" charset="0"/>
                <a:cs typeface="Tahoma" panose="020B0604030504040204" pitchFamily="34" charset="0"/>
              </a:rPr>
              <a:t>Increase of the relevance: </a:t>
            </a:r>
            <a:r>
              <a:rPr dirty="0">
                <a:solidFill>
                  <a:srgbClr val="FF0000"/>
                </a:solidFill>
                <a:latin typeface="Tahoma" panose="020B0604030504040204" pitchFamily="34" charset="0"/>
                <a:ea typeface="Tahoma" panose="020B0604030504040204" pitchFamily="34" charset="0"/>
                <a:cs typeface="Tahoma" panose="020B0604030504040204" pitchFamily="34" charset="0"/>
              </a:rPr>
              <a:t>Trading across borders </a:t>
            </a:r>
          </a:p>
          <a:p>
            <a:pPr marL="0" indent="0">
              <a:spcBef>
                <a:spcPts val="0"/>
              </a:spcBef>
              <a:buClr>
                <a:schemeClr val="tx1"/>
              </a:buClr>
              <a:buFont typeface="Arial" pitchFamily="34" charset="0"/>
              <a:buNone/>
              <a:defRPr/>
            </a:pPr>
            <a:endParaRPr dirty="0">
              <a:latin typeface="Tahoma" panose="020B0604030504040204" pitchFamily="34" charset="0"/>
              <a:ea typeface="Tahoma" panose="020B0604030504040204" pitchFamily="34" charset="0"/>
              <a:cs typeface="Tahoma" panose="020B0604030504040204" pitchFamily="34" charset="0"/>
            </a:endParaRPr>
          </a:p>
        </p:txBody>
      </p:sp>
      <p:sp>
        <p:nvSpPr>
          <p:cNvPr id="23555" name="Title 1"/>
          <p:cNvSpPr>
            <a:spLocks noGrp="1"/>
          </p:cNvSpPr>
          <p:nvPr>
            <p:ph type="title"/>
          </p:nvPr>
        </p:nvSpPr>
        <p:spPr>
          <a:xfrm>
            <a:off x="395536" y="332656"/>
            <a:ext cx="8461375" cy="438175"/>
          </a:xfrm>
        </p:spPr>
        <p:txBody>
          <a:bodyPr/>
          <a:lstStyle/>
          <a:p>
            <a:r>
              <a:rPr lang="en-US" altLang="th-TH" b="1" dirty="0" smtClean="0">
                <a:latin typeface="Tahoma" pitchFamily="34" charset="0"/>
                <a:cs typeface="Tahoma" pitchFamily="34" charset="0"/>
              </a:rPr>
              <a:t>Methodology changes for </a:t>
            </a:r>
            <a:r>
              <a:rPr lang="en-US" altLang="th-TH" b="1" i="1" dirty="0" smtClean="0">
                <a:latin typeface="Tahoma" pitchFamily="34" charset="0"/>
                <a:cs typeface="Tahoma" pitchFamily="34" charset="0"/>
              </a:rPr>
              <a:t>Doing Business 2015-2016</a:t>
            </a:r>
            <a:endParaRPr lang="en-US" altLang="th-TH" b="1" dirty="0" smtClean="0">
              <a:latin typeface="Tahoma" pitchFamily="34" charset="0"/>
              <a:cs typeface="Tahoma" pitchFamily="34" charset="0"/>
            </a:endParaRPr>
          </a:p>
        </p:txBody>
      </p:sp>
      <p:sp>
        <p:nvSpPr>
          <p:cNvPr id="23556" name="Slide Number Placeholder 8"/>
          <p:cNvSpPr>
            <a:spLocks noGrp="1"/>
          </p:cNvSpPr>
          <p:nvPr>
            <p:ph type="sldNum" sz="quarter" idx="14"/>
          </p:nvPr>
        </p:nvSpPr>
        <p:spPr bwMode="auto">
          <a:noFill/>
          <a:ln>
            <a:miter lim="800000"/>
            <a:headEnd/>
            <a:tailEnd/>
          </a:ln>
        </p:spPr>
        <p:txBody>
          <a:bodyPr lIns="0" tIns="0" rIns="0" bIns="0"/>
          <a:lstStyle/>
          <a:p>
            <a:fld id="{9AB73EF2-C798-4F5A-80EB-7B8BCEACAE18}" type="slidenum">
              <a:rPr lang="en-US" altLang="th-TH" sz="1100">
                <a:solidFill>
                  <a:srgbClr val="7F7F7F"/>
                </a:solidFill>
                <a:cs typeface="Arial" pitchFamily="34" charset="0"/>
              </a:rPr>
              <a:pPr/>
              <a:t>19</a:t>
            </a:fld>
            <a:endParaRPr lang="en-US" altLang="th-TH" sz="1100" dirty="0">
              <a:solidFill>
                <a:srgbClr val="7F7F7F"/>
              </a:solidFill>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6147" name="Slide Number Placeholder 4"/>
          <p:cNvSpPr>
            <a:spLocks noGrp="1"/>
          </p:cNvSpPr>
          <p:nvPr>
            <p:ph type="sldNum" sz="quarter" idx="12"/>
          </p:nvPr>
        </p:nvSpPr>
        <p:spPr bwMode="auto">
          <a:noFill/>
          <a:ln>
            <a:miter lim="800000"/>
            <a:headEnd/>
            <a:tailEnd/>
          </a:ln>
        </p:spPr>
        <p:txBody>
          <a:bodyPr/>
          <a:lstStyle/>
          <a:p>
            <a:fld id="{AD6C8C64-F458-416A-AD39-DC75E96E3486}" type="slidenum">
              <a:rPr lang="th-TH" altLang="th-TH"/>
              <a:pPr/>
              <a:t>2</a:t>
            </a:fld>
            <a:endParaRPr lang="th-TH" altLang="th-TH"/>
          </a:p>
        </p:txBody>
      </p:sp>
      <p:sp>
        <p:nvSpPr>
          <p:cNvPr id="6148" name="TextBox 5"/>
          <p:cNvSpPr txBox="1">
            <a:spLocks noChangeArrowheads="1"/>
          </p:cNvSpPr>
          <p:nvPr/>
        </p:nvSpPr>
        <p:spPr bwMode="auto">
          <a:xfrm>
            <a:off x="250825" y="1484313"/>
            <a:ext cx="3673475" cy="5140325"/>
          </a:xfrm>
          <a:prstGeom prst="rect">
            <a:avLst/>
          </a:prstGeom>
          <a:noFill/>
          <a:ln w="9525">
            <a:noFill/>
            <a:miter lim="800000"/>
            <a:headEnd/>
            <a:tailEnd/>
          </a:ln>
        </p:spPr>
        <p:txBody>
          <a:bodyPr>
            <a:spAutoFit/>
          </a:bodyPr>
          <a:lstStyle/>
          <a:p>
            <a:pPr eaLnBrk="1" hangingPunct="1"/>
            <a:r>
              <a:rPr lang="en-US" altLang="th-TH" sz="2400" b="1" dirty="0">
                <a:latin typeface="Tahoma" pitchFamily="34" charset="0"/>
                <a:cs typeface="Tahoma" pitchFamily="34" charset="0"/>
              </a:rPr>
              <a:t>Current Situation</a:t>
            </a:r>
          </a:p>
          <a:p>
            <a:pPr eaLnBrk="1" hangingPunct="1">
              <a:buFont typeface="Arial" pitchFamily="34" charset="0"/>
              <a:buChar char="•"/>
            </a:pPr>
            <a:r>
              <a:rPr lang="en-US" altLang="th-TH" sz="2400" dirty="0">
                <a:latin typeface="Tahoma" pitchFamily="34" charset="0"/>
                <a:cs typeface="Tahoma" pitchFamily="34" charset="0"/>
              </a:rPr>
              <a:t>  </a:t>
            </a:r>
            <a:r>
              <a:rPr lang="en-US" altLang="th-TH" sz="2000" dirty="0">
                <a:latin typeface="Tahoma" pitchFamily="34" charset="0"/>
                <a:cs typeface="Tahoma" pitchFamily="34" charset="0"/>
              </a:rPr>
              <a:t>Numerous laws, regulations, and cabinet resolutions affecting citizens and businesses</a:t>
            </a:r>
          </a:p>
          <a:p>
            <a:pPr eaLnBrk="1" hangingPunct="1">
              <a:buFont typeface="Arial" pitchFamily="34" charset="0"/>
              <a:buChar char="•"/>
            </a:pPr>
            <a:r>
              <a:rPr lang="en-US" altLang="th-TH" sz="2000" dirty="0">
                <a:latin typeface="Tahoma" pitchFamily="34" charset="0"/>
                <a:cs typeface="Tahoma" pitchFamily="34" charset="0"/>
              </a:rPr>
              <a:t>  Citizens and businesses need to contact multiple ministries/agencies</a:t>
            </a:r>
          </a:p>
          <a:p>
            <a:pPr eaLnBrk="1" hangingPunct="1">
              <a:buFont typeface="Arial" pitchFamily="34" charset="0"/>
              <a:buChar char="•"/>
            </a:pPr>
            <a:r>
              <a:rPr lang="en-US" altLang="th-TH" sz="2000" dirty="0">
                <a:latin typeface="Tahoma" pitchFamily="34" charset="0"/>
                <a:cs typeface="Tahoma" pitchFamily="34" charset="0"/>
              </a:rPr>
              <a:t>   Unclear criteria for consideration (prerequisites and qualifications)</a:t>
            </a:r>
          </a:p>
          <a:p>
            <a:pPr eaLnBrk="1" hangingPunct="1">
              <a:buFont typeface="Arial" pitchFamily="34" charset="0"/>
              <a:buChar char="•"/>
            </a:pPr>
            <a:r>
              <a:rPr lang="en-US" altLang="th-TH" sz="2000" dirty="0">
                <a:latin typeface="Tahoma" pitchFamily="34" charset="0"/>
                <a:cs typeface="Tahoma" pitchFamily="34" charset="0"/>
              </a:rPr>
              <a:t>   Unclear documentations requirement</a:t>
            </a:r>
          </a:p>
          <a:p>
            <a:pPr eaLnBrk="1" hangingPunct="1">
              <a:buFont typeface="Arial" pitchFamily="34" charset="0"/>
              <a:buChar char="•"/>
            </a:pPr>
            <a:r>
              <a:rPr lang="en-US" altLang="th-TH" sz="2000" dirty="0">
                <a:latin typeface="Tahoma" pitchFamily="34" charset="0"/>
                <a:cs typeface="Tahoma" pitchFamily="34" charset="0"/>
              </a:rPr>
              <a:t>   No service time specified</a:t>
            </a:r>
          </a:p>
          <a:p>
            <a:pPr eaLnBrk="1" hangingPunct="1">
              <a:buFont typeface="Arial" pitchFamily="34" charset="0"/>
              <a:buChar char="•"/>
            </a:pPr>
            <a:r>
              <a:rPr lang="en-US" altLang="th-TH" sz="2000" dirty="0">
                <a:latin typeface="Tahoma" pitchFamily="34" charset="0"/>
                <a:cs typeface="Tahoma" pitchFamily="34" charset="0"/>
              </a:rPr>
              <a:t>   Limited access to complete and correct information</a:t>
            </a:r>
            <a:endParaRPr lang="th-TH" altLang="th-TH" sz="2000">
              <a:latin typeface="Tahoma" pitchFamily="34" charset="0"/>
              <a:cs typeface="Tahoma" pitchFamily="34" charset="0"/>
            </a:endParaRPr>
          </a:p>
        </p:txBody>
      </p:sp>
      <p:sp>
        <p:nvSpPr>
          <p:cNvPr id="6149" name="TextBox 6"/>
          <p:cNvSpPr txBox="1">
            <a:spLocks noChangeArrowheads="1"/>
          </p:cNvSpPr>
          <p:nvPr/>
        </p:nvSpPr>
        <p:spPr bwMode="auto">
          <a:xfrm>
            <a:off x="5003800" y="1484313"/>
            <a:ext cx="3671888" cy="4894262"/>
          </a:xfrm>
          <a:prstGeom prst="rect">
            <a:avLst/>
          </a:prstGeom>
          <a:noFill/>
          <a:ln w="9525">
            <a:noFill/>
            <a:miter lim="800000"/>
            <a:headEnd/>
            <a:tailEnd/>
          </a:ln>
        </p:spPr>
        <p:txBody>
          <a:bodyPr>
            <a:spAutoFit/>
          </a:bodyPr>
          <a:lstStyle/>
          <a:p>
            <a:pPr eaLnBrk="1" hangingPunct="1"/>
            <a:r>
              <a:rPr lang="en-US" altLang="th-TH" sz="2400" b="1" dirty="0">
                <a:latin typeface="Tahoma" pitchFamily="34" charset="0"/>
                <a:cs typeface="Tahoma" pitchFamily="34" charset="0"/>
              </a:rPr>
              <a:t>Problems</a:t>
            </a:r>
          </a:p>
          <a:p>
            <a:pPr eaLnBrk="1" hangingPunct="1">
              <a:buFont typeface="Arial" pitchFamily="34" charset="0"/>
              <a:buChar char="•"/>
            </a:pPr>
            <a:r>
              <a:rPr lang="en-US" altLang="th-TH" sz="2400" dirty="0">
                <a:latin typeface="Tahoma" pitchFamily="34" charset="0"/>
                <a:cs typeface="Tahoma" pitchFamily="34" charset="0"/>
              </a:rPr>
              <a:t>  Lost productivity – excessive opportunity cost in terms of time and expenses</a:t>
            </a:r>
          </a:p>
          <a:p>
            <a:pPr eaLnBrk="1" hangingPunct="1">
              <a:buFont typeface="Arial" pitchFamily="34" charset="0"/>
              <a:buChar char="•"/>
            </a:pPr>
            <a:r>
              <a:rPr lang="en-US" altLang="th-TH" sz="2400" dirty="0">
                <a:latin typeface="Tahoma" pitchFamily="34" charset="0"/>
                <a:cs typeface="Tahoma" pitchFamily="34" charset="0"/>
              </a:rPr>
              <a:t>   Negative impact on national competitiveness – barriers and lack of transparency are disincentives to trade and investment</a:t>
            </a:r>
          </a:p>
          <a:p>
            <a:pPr eaLnBrk="1" hangingPunct="1">
              <a:buFont typeface="Arial" pitchFamily="34" charset="0"/>
              <a:buChar char="•"/>
            </a:pPr>
            <a:r>
              <a:rPr lang="en-US" altLang="th-TH" sz="2400" dirty="0">
                <a:latin typeface="Tahoma" pitchFamily="34" charset="0"/>
                <a:cs typeface="Tahoma" pitchFamily="34" charset="0"/>
              </a:rPr>
              <a:t>   Reduce quality of life for citizens</a:t>
            </a:r>
          </a:p>
        </p:txBody>
      </p:sp>
      <p:sp>
        <p:nvSpPr>
          <p:cNvPr id="8" name="Right Arrow 7"/>
          <p:cNvSpPr/>
          <p:nvPr/>
        </p:nvSpPr>
        <p:spPr>
          <a:xfrm>
            <a:off x="3851275" y="3213100"/>
            <a:ext cx="936625" cy="11525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th-TH"/>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9525"/>
            <a:ext cx="8258175" cy="1152525"/>
          </a:xfrm>
        </p:spPr>
        <p:txBody>
          <a:bodyPr>
            <a:noAutofit/>
          </a:bodyPr>
          <a:lstStyle/>
          <a:p>
            <a:pPr>
              <a:defRPr/>
            </a:pPr>
            <a:r>
              <a:rPr lang="en-US" sz="2000" b="1" spc="-40" dirty="0" smtClean="0">
                <a:latin typeface="Tahoma" panose="020B0604030504040204" pitchFamily="34" charset="0"/>
                <a:ea typeface="Tahoma" panose="020B0604030504040204" pitchFamily="34" charset="0"/>
                <a:cs typeface="Tahoma" panose="020B0604030504040204" pitchFamily="34" charset="0"/>
              </a:rPr>
              <a:t>Ease of Doing Business Ranking for Thailand</a:t>
            </a:r>
            <a:endParaRPr lang="th-TH" sz="2000" b="1" i="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25603" name="Rectangle 6"/>
          <p:cNvSpPr>
            <a:spLocks noChangeArrowheads="1"/>
          </p:cNvSpPr>
          <p:nvPr/>
        </p:nvSpPr>
        <p:spPr bwMode="auto">
          <a:xfrm>
            <a:off x="323528" y="6093296"/>
            <a:ext cx="8382000" cy="287337"/>
          </a:xfrm>
          <a:prstGeom prst="rect">
            <a:avLst/>
          </a:prstGeom>
          <a:noFill/>
          <a:ln w="9525">
            <a:noFill/>
            <a:miter lim="800000"/>
            <a:headEnd/>
            <a:tailEnd/>
          </a:ln>
        </p:spPr>
        <p:txBody>
          <a:bodyPr>
            <a:spAutoFit/>
          </a:bodyPr>
          <a:lstStyle/>
          <a:p>
            <a:pPr eaLnBrk="1" hangingPunct="1">
              <a:lnSpc>
                <a:spcPct val="90000"/>
              </a:lnSpc>
              <a:spcBef>
                <a:spcPts val="1000"/>
              </a:spcBef>
              <a:buFont typeface="Arial" pitchFamily="34" charset="0"/>
              <a:buNone/>
            </a:pPr>
            <a:r>
              <a:rPr lang="en-US" altLang="th-TH" sz="1400" b="1" i="1" dirty="0">
                <a:solidFill>
                  <a:srgbClr val="2E2E9C"/>
                </a:solidFill>
                <a:latin typeface="Tahoma" pitchFamily="34" charset="0"/>
                <a:cs typeface="Tahoma" pitchFamily="34" charset="0"/>
              </a:rPr>
              <a:t>Note: Ranking in 2015 and 2016 reflects changes in methodology.</a:t>
            </a:r>
            <a:endParaRPr lang="en-US" altLang="th-TH" sz="1400" dirty="0">
              <a:latin typeface="Tahoma" pitchFamily="34" charset="0"/>
              <a:cs typeface="Tahoma" pitchFamily="34" charset="0"/>
            </a:endParaRPr>
          </a:p>
        </p:txBody>
      </p:sp>
      <p:pic>
        <p:nvPicPr>
          <p:cNvPr id="25604" name="Picture 4"/>
          <p:cNvPicPr>
            <a:picLocks noChangeAspect="1" noChangeArrowheads="1"/>
          </p:cNvPicPr>
          <p:nvPr/>
        </p:nvPicPr>
        <p:blipFill>
          <a:blip r:embed="rId3" cstate="print"/>
          <a:srcRect/>
          <a:stretch>
            <a:fillRect/>
          </a:stretch>
        </p:blipFill>
        <p:spPr bwMode="auto">
          <a:xfrm>
            <a:off x="80963" y="1028700"/>
            <a:ext cx="8843962" cy="4930775"/>
          </a:xfrm>
          <a:prstGeom prst="rect">
            <a:avLst/>
          </a:prstGeom>
          <a:noFill/>
          <a:ln w="9525">
            <a:noFill/>
            <a:miter lim="800000"/>
            <a:headEnd/>
            <a:tailEnd/>
          </a:ln>
        </p:spPr>
      </p:pic>
      <p:sp>
        <p:nvSpPr>
          <p:cNvPr id="25605" name="ตัวแทนหมายเลขสไลด์ 2"/>
          <p:cNvSpPr>
            <a:spLocks noGrp="1"/>
          </p:cNvSpPr>
          <p:nvPr>
            <p:ph type="sldNum" sz="quarter" idx="12"/>
          </p:nvPr>
        </p:nvSpPr>
        <p:spPr bwMode="auto">
          <a:noFill/>
          <a:ln>
            <a:miter lim="800000"/>
            <a:headEnd/>
            <a:tailEnd/>
          </a:ln>
        </p:spPr>
        <p:txBody>
          <a:bodyPr/>
          <a:lstStyle/>
          <a:p>
            <a:fld id="{C1E7EFB0-5DC1-4064-8ACA-BC8F80A50AE2}" type="slidenum">
              <a:rPr lang="th-TH" altLang="th-TH"/>
              <a:pPr/>
              <a:t>20</a:t>
            </a:fld>
            <a:endParaRPr lang="th-TH" altLang="th-TH"/>
          </a:p>
        </p:txBody>
      </p:sp>
      <p:sp>
        <p:nvSpPr>
          <p:cNvPr id="4" name="5-Point Star 3"/>
          <p:cNvSpPr/>
          <p:nvPr/>
        </p:nvSpPr>
        <p:spPr>
          <a:xfrm>
            <a:off x="7469188" y="4040188"/>
            <a:ext cx="333375" cy="296862"/>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th-TH">
              <a:solidFill>
                <a:prstClr val="white"/>
              </a:solidFill>
            </a:endParaRPr>
          </a:p>
        </p:txBody>
      </p:sp>
      <p:cxnSp>
        <p:nvCxnSpPr>
          <p:cNvPr id="6" name="Straight Connector 5"/>
          <p:cNvCxnSpPr/>
          <p:nvPr/>
        </p:nvCxnSpPr>
        <p:spPr>
          <a:xfrm>
            <a:off x="7635875" y="4189413"/>
            <a:ext cx="519113" cy="147637"/>
          </a:xfrm>
          <a:prstGeom prst="line">
            <a:avLst/>
          </a:prstGeom>
          <a:ln>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5608" name="TextBox 6"/>
          <p:cNvSpPr txBox="1">
            <a:spLocks noChangeArrowheads="1"/>
          </p:cNvSpPr>
          <p:nvPr/>
        </p:nvSpPr>
        <p:spPr bwMode="auto">
          <a:xfrm>
            <a:off x="7173913" y="4359275"/>
            <a:ext cx="704850" cy="276225"/>
          </a:xfrm>
          <a:prstGeom prst="rect">
            <a:avLst/>
          </a:prstGeom>
          <a:noFill/>
          <a:ln w="9525">
            <a:noFill/>
            <a:miter lim="800000"/>
            <a:headEnd/>
            <a:tailEnd/>
          </a:ln>
        </p:spPr>
        <p:txBody>
          <a:bodyPr wrap="none">
            <a:spAutoFit/>
          </a:bodyPr>
          <a:lstStyle/>
          <a:p>
            <a:pPr eaLnBrk="1" hangingPunct="1"/>
            <a:r>
              <a:rPr lang="en-US" altLang="th-TH" sz="1200" b="1" dirty="0">
                <a:solidFill>
                  <a:srgbClr val="C55A11"/>
                </a:solidFill>
              </a:rPr>
              <a:t>46 (189)</a:t>
            </a:r>
            <a:endParaRPr lang="th-TH" altLang="th-TH" sz="1200" b="1">
              <a:solidFill>
                <a:srgbClr val="C55A11"/>
              </a:solidFill>
            </a:endParaRPr>
          </a:p>
        </p:txBody>
      </p:sp>
      <p:sp>
        <p:nvSpPr>
          <p:cNvPr id="3" name="Rectangle 2"/>
          <p:cNvSpPr/>
          <p:nvPr/>
        </p:nvSpPr>
        <p:spPr>
          <a:xfrm>
            <a:off x="5334000" y="1143000"/>
            <a:ext cx="3103563"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th-TH"/>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152400" y="457200"/>
            <a:ext cx="8821738" cy="6248400"/>
          </a:xfrm>
          <a:prstGeom prst="rect">
            <a:avLst/>
          </a:prstGeom>
          <a:noFill/>
          <a:ln w="9525">
            <a:noFill/>
            <a:miter lim="800000"/>
            <a:headEnd/>
            <a:tailEnd/>
          </a:ln>
        </p:spPr>
      </p:pic>
      <p:sp>
        <p:nvSpPr>
          <p:cNvPr id="27651" name="TextBox 4"/>
          <p:cNvSpPr txBox="1">
            <a:spLocks noChangeArrowheads="1"/>
          </p:cNvSpPr>
          <p:nvPr/>
        </p:nvSpPr>
        <p:spPr bwMode="auto">
          <a:xfrm>
            <a:off x="76200" y="76200"/>
            <a:ext cx="7239000" cy="369888"/>
          </a:xfrm>
          <a:prstGeom prst="rect">
            <a:avLst/>
          </a:prstGeom>
          <a:noFill/>
          <a:ln w="9525">
            <a:noFill/>
            <a:miter lim="800000"/>
            <a:headEnd/>
            <a:tailEnd/>
          </a:ln>
        </p:spPr>
        <p:txBody>
          <a:bodyPr>
            <a:spAutoFit/>
          </a:bodyPr>
          <a:lstStyle/>
          <a:p>
            <a:pPr eaLnBrk="1" hangingPunct="1"/>
            <a:r>
              <a:rPr lang="en-US" altLang="th-TH" sz="1800" b="1" dirty="0">
                <a:latin typeface="Tahoma" pitchFamily="34" charset="0"/>
                <a:cs typeface="Tahoma" pitchFamily="34" charset="0"/>
              </a:rPr>
              <a:t>Doing Business in Thailand – 2016 Summary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28675" name="Slide Number Placeholder 4"/>
          <p:cNvSpPr>
            <a:spLocks noGrp="1"/>
          </p:cNvSpPr>
          <p:nvPr>
            <p:ph type="sldNum" sz="quarter" idx="12"/>
          </p:nvPr>
        </p:nvSpPr>
        <p:spPr bwMode="auto">
          <a:noFill/>
          <a:ln>
            <a:miter lim="800000"/>
            <a:headEnd/>
            <a:tailEnd/>
          </a:ln>
        </p:spPr>
        <p:txBody>
          <a:bodyPr/>
          <a:lstStyle/>
          <a:p>
            <a:fld id="{7E845DA6-B6B6-4405-9E07-1C564E1A3EE7}" type="slidenum">
              <a:rPr lang="th-TH" altLang="th-TH"/>
              <a:pPr/>
              <a:t>22</a:t>
            </a:fld>
            <a:endParaRPr lang="th-TH" altLang="th-TH"/>
          </a:p>
        </p:txBody>
      </p:sp>
      <p:sp>
        <p:nvSpPr>
          <p:cNvPr id="28676" name="TextBox 5"/>
          <p:cNvSpPr txBox="1">
            <a:spLocks noChangeArrowheads="1"/>
          </p:cNvSpPr>
          <p:nvPr/>
        </p:nvSpPr>
        <p:spPr bwMode="auto">
          <a:xfrm>
            <a:off x="251520" y="1268760"/>
            <a:ext cx="8713788" cy="5448300"/>
          </a:xfrm>
          <a:prstGeom prst="rect">
            <a:avLst/>
          </a:prstGeom>
          <a:noFill/>
          <a:ln w="9525">
            <a:noFill/>
            <a:miter lim="800000"/>
            <a:headEnd/>
            <a:tailEnd/>
          </a:ln>
        </p:spPr>
        <p:txBody>
          <a:bodyPr>
            <a:spAutoFit/>
          </a:bodyPr>
          <a:lstStyle/>
          <a:p>
            <a:pPr eaLnBrk="1" hangingPunct="1"/>
            <a:r>
              <a:rPr lang="en-US" altLang="th-TH" sz="2400" b="1" dirty="0">
                <a:latin typeface="Tahoma" pitchFamily="34" charset="0"/>
                <a:cs typeface="Tahoma" pitchFamily="34" charset="0"/>
              </a:rPr>
              <a:t>Developing IT System</a:t>
            </a:r>
          </a:p>
          <a:p>
            <a:pPr eaLnBrk="1" hangingPunct="1"/>
            <a:r>
              <a:rPr lang="en-US" altLang="th-TH" sz="2400" dirty="0">
                <a:latin typeface="Tahoma" pitchFamily="34" charset="0"/>
                <a:cs typeface="Tahoma" pitchFamily="34" charset="0"/>
              </a:rPr>
              <a:t>	</a:t>
            </a:r>
          </a:p>
          <a:p>
            <a:pPr eaLnBrk="1" hangingPunct="1"/>
            <a:r>
              <a:rPr lang="en-US" altLang="th-TH" sz="2000" dirty="0">
                <a:latin typeface="Tahoma" pitchFamily="34" charset="0"/>
                <a:cs typeface="Tahoma" pitchFamily="34" charset="0"/>
              </a:rPr>
              <a:t>The Law is supported by a new paperless internet based IT system. The system has four modules or sub-systems:</a:t>
            </a:r>
          </a:p>
          <a:p>
            <a:pPr eaLnBrk="1" hangingPunct="1"/>
            <a:endParaRPr lang="en-US" altLang="th-TH" sz="2000" dirty="0">
              <a:latin typeface="Tahoma" pitchFamily="34" charset="0"/>
              <a:cs typeface="Tahoma" pitchFamily="34" charset="0"/>
            </a:endParaRPr>
          </a:p>
          <a:p>
            <a:pPr eaLnBrk="1" hangingPunct="1"/>
            <a:r>
              <a:rPr lang="en-US" altLang="th-TH" sz="2000" dirty="0">
                <a:latin typeface="Tahoma" pitchFamily="34" charset="0"/>
                <a:cs typeface="Tahoma" pitchFamily="34" charset="0"/>
              </a:rPr>
              <a:t>•  Citizen Manual System</a:t>
            </a:r>
          </a:p>
          <a:p>
            <a:pPr eaLnBrk="1" hangingPunct="1"/>
            <a:r>
              <a:rPr lang="en-US" altLang="th-TH" sz="2000" dirty="0">
                <a:latin typeface="Tahoma" pitchFamily="34" charset="0"/>
                <a:cs typeface="Tahoma" pitchFamily="34" charset="0"/>
              </a:rPr>
              <a:t>•  Delay Notification System</a:t>
            </a:r>
          </a:p>
          <a:p>
            <a:pPr eaLnBrk="1" hangingPunct="1"/>
            <a:r>
              <a:rPr lang="en-US" altLang="th-TH" sz="2000" dirty="0">
                <a:latin typeface="Tahoma" pitchFamily="34" charset="0"/>
                <a:cs typeface="Tahoma" pitchFamily="34" charset="0"/>
              </a:rPr>
              <a:t>•  Complaint System</a:t>
            </a:r>
          </a:p>
          <a:p>
            <a:pPr eaLnBrk="1" hangingPunct="1"/>
            <a:r>
              <a:rPr lang="en-US" altLang="th-TH" sz="2000" dirty="0">
                <a:latin typeface="Tahoma" pitchFamily="34" charset="0"/>
                <a:cs typeface="Tahoma" pitchFamily="34" charset="0"/>
              </a:rPr>
              <a:t>•  Process Analysis System</a:t>
            </a:r>
          </a:p>
          <a:p>
            <a:pPr eaLnBrk="1" hangingPunct="1"/>
            <a:endParaRPr lang="en-US" altLang="th-TH" sz="2000" dirty="0">
              <a:latin typeface="Tahoma" pitchFamily="34" charset="0"/>
              <a:cs typeface="Tahoma" pitchFamily="34" charset="0"/>
            </a:endParaRPr>
          </a:p>
          <a:p>
            <a:pPr eaLnBrk="1" hangingPunct="1"/>
            <a:r>
              <a:rPr lang="en-US" altLang="th-TH" sz="2000" dirty="0">
                <a:latin typeface="Tahoma" pitchFamily="34" charset="0"/>
                <a:cs typeface="Tahoma" pitchFamily="34" charset="0"/>
              </a:rPr>
              <a:t>The system allows the OPDC and agencies to </a:t>
            </a:r>
            <a:r>
              <a:rPr lang="en-US" altLang="th-TH" sz="2000" i="1" u="sng" dirty="0">
                <a:latin typeface="Tahoma" pitchFamily="34" charset="0"/>
                <a:cs typeface="Tahoma" pitchFamily="34" charset="0"/>
              </a:rPr>
              <a:t>analyze performance</a:t>
            </a:r>
            <a:r>
              <a:rPr lang="en-US" altLang="th-TH" sz="2000" dirty="0">
                <a:latin typeface="Tahoma" pitchFamily="34" charset="0"/>
                <a:cs typeface="Tahoma" pitchFamily="34" charset="0"/>
              </a:rPr>
              <a:t> and </a:t>
            </a:r>
            <a:r>
              <a:rPr lang="en-US" altLang="th-TH" sz="2000" i="1" u="sng" dirty="0">
                <a:latin typeface="Tahoma" pitchFamily="34" charset="0"/>
                <a:cs typeface="Tahoma" pitchFamily="34" charset="0"/>
              </a:rPr>
              <a:t>identify improvements</a:t>
            </a:r>
            <a:r>
              <a:rPr lang="en-US" altLang="th-TH" sz="2000" dirty="0">
                <a:latin typeface="Tahoma" pitchFamily="34" charset="0"/>
                <a:cs typeface="Tahoma" pitchFamily="34" charset="0"/>
              </a:rPr>
              <a:t>, while giving citizens and businesses access to complete and correct information and ability to </a:t>
            </a:r>
            <a:r>
              <a:rPr lang="en-US" altLang="th-TH" sz="2000" i="1" u="sng" dirty="0">
                <a:latin typeface="Tahoma" pitchFamily="34" charset="0"/>
                <a:cs typeface="Tahoma" pitchFamily="34" charset="0"/>
              </a:rPr>
              <a:t>track progress</a:t>
            </a:r>
            <a:r>
              <a:rPr lang="en-US" altLang="th-TH" sz="2000" dirty="0">
                <a:latin typeface="Tahoma" pitchFamily="34" charset="0"/>
                <a:cs typeface="Tahoma" pitchFamily="34" charset="0"/>
              </a:rPr>
              <a:t>, </a:t>
            </a:r>
            <a:r>
              <a:rPr lang="en-US" altLang="th-TH" sz="2000" i="1" u="sng" dirty="0">
                <a:latin typeface="Tahoma" pitchFamily="34" charset="0"/>
                <a:cs typeface="Tahoma" pitchFamily="34" charset="0"/>
              </a:rPr>
              <a:t>delays</a:t>
            </a:r>
            <a:r>
              <a:rPr lang="en-US" altLang="th-TH" sz="2000" dirty="0">
                <a:latin typeface="Tahoma" pitchFamily="34" charset="0"/>
                <a:cs typeface="Tahoma" pitchFamily="34" charset="0"/>
              </a:rPr>
              <a:t>, and </a:t>
            </a:r>
            <a:r>
              <a:rPr lang="en-US" altLang="th-TH" sz="2000" i="1" u="sng" dirty="0">
                <a:latin typeface="Tahoma" pitchFamily="34" charset="0"/>
                <a:cs typeface="Tahoma" pitchFamily="34" charset="0"/>
              </a:rPr>
              <a:t>file complaints</a:t>
            </a:r>
            <a:r>
              <a:rPr lang="en-US" altLang="th-TH" sz="2000" dirty="0">
                <a:latin typeface="Tahoma" pitchFamily="34" charset="0"/>
                <a:cs typeface="Tahoma" pitchFamily="34" charset="0"/>
              </a:rPr>
              <a:t> online.</a:t>
            </a:r>
          </a:p>
          <a:p>
            <a:pPr eaLnBrk="1" hangingPunct="1"/>
            <a:endParaRPr lang="en-US" altLang="th-TH" sz="2000" dirty="0">
              <a:latin typeface="Tahoma" pitchFamily="34" charset="0"/>
              <a:cs typeface="Tahoma" pitchFamily="34" charset="0"/>
            </a:endParaRPr>
          </a:p>
          <a:p>
            <a:pPr eaLnBrk="1" hangingPunct="1"/>
            <a:r>
              <a:rPr lang="en-US" altLang="th-TH" sz="2000" dirty="0">
                <a:latin typeface="Tahoma" pitchFamily="34" charset="0"/>
                <a:cs typeface="Tahoma" pitchFamily="34" charset="0"/>
              </a:rPr>
              <a:t>Challenge is to integrate this </a:t>
            </a:r>
            <a:r>
              <a:rPr lang="en-US" altLang="th-TH" sz="2000" i="1" dirty="0" smtClean="0">
                <a:latin typeface="Tahoma" pitchFamily="34" charset="0"/>
                <a:cs typeface="Tahoma" pitchFamily="34" charset="0"/>
              </a:rPr>
              <a:t>manual-centric</a:t>
            </a:r>
            <a:r>
              <a:rPr lang="en-US" altLang="th-TH" sz="2000" dirty="0" smtClean="0">
                <a:latin typeface="Tahoma" pitchFamily="34" charset="0"/>
                <a:cs typeface="Tahoma" pitchFamily="34" charset="0"/>
              </a:rPr>
              <a:t> system </a:t>
            </a:r>
            <a:r>
              <a:rPr lang="en-US" altLang="th-TH" sz="2000" dirty="0">
                <a:latin typeface="Tahoma" pitchFamily="34" charset="0"/>
                <a:cs typeface="Tahoma" pitchFamily="34" charset="0"/>
              </a:rPr>
              <a:t>with existing </a:t>
            </a:r>
            <a:r>
              <a:rPr lang="en-US" altLang="th-TH" sz="2000" dirty="0" smtClean="0">
                <a:latin typeface="Tahoma" pitchFamily="34" charset="0"/>
                <a:cs typeface="Tahoma" pitchFamily="34" charset="0"/>
              </a:rPr>
              <a:t>ICT systems </a:t>
            </a:r>
            <a:r>
              <a:rPr lang="en-US" altLang="th-TH" sz="2000" dirty="0">
                <a:latin typeface="Tahoma" pitchFamily="34" charset="0"/>
                <a:cs typeface="Tahoma" pitchFamily="34" charset="0"/>
              </a:rPr>
              <a:t>in </a:t>
            </a:r>
            <a:r>
              <a:rPr lang="en-US" altLang="th-TH" sz="2000" dirty="0" smtClean="0">
                <a:latin typeface="Tahoma" pitchFamily="34" charset="0"/>
                <a:cs typeface="Tahoma" pitchFamily="34" charset="0"/>
              </a:rPr>
              <a:t>agencies </a:t>
            </a:r>
            <a:r>
              <a:rPr lang="en-US" altLang="th-TH" sz="2000" dirty="0">
                <a:latin typeface="Tahoma" pitchFamily="34" charset="0"/>
                <a:cs typeface="Tahoma" pitchFamily="34" charset="0"/>
              </a:rPr>
              <a:t>and their ongoing initiatives.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Natta Bhachaiyud\Pictures\opdc_eng_01h.jpg"/>
          <p:cNvPicPr>
            <a:picLocks noChangeAspect="1" noChangeArrowheads="1"/>
          </p:cNvPicPr>
          <p:nvPr/>
        </p:nvPicPr>
        <p:blipFill>
          <a:blip r:embed="rId2" cstate="print"/>
          <a:srcRect/>
          <a:stretch>
            <a:fillRect/>
          </a:stretch>
        </p:blipFill>
        <p:spPr bwMode="auto">
          <a:xfrm>
            <a:off x="31750" y="0"/>
            <a:ext cx="8713788" cy="1079500"/>
          </a:xfrm>
          <a:prstGeom prst="rect">
            <a:avLst/>
          </a:prstGeom>
          <a:noFill/>
          <a:ln w="9525">
            <a:noFill/>
            <a:miter lim="800000"/>
            <a:headEnd/>
            <a:tailEnd/>
          </a:ln>
        </p:spPr>
      </p:pic>
      <p:sp>
        <p:nvSpPr>
          <p:cNvPr id="29699" name="Slide Number Placeholder 4"/>
          <p:cNvSpPr>
            <a:spLocks noGrp="1"/>
          </p:cNvSpPr>
          <p:nvPr>
            <p:ph type="sldNum" sz="quarter" idx="12"/>
          </p:nvPr>
        </p:nvSpPr>
        <p:spPr bwMode="auto">
          <a:noFill/>
          <a:ln>
            <a:miter lim="800000"/>
            <a:headEnd/>
            <a:tailEnd/>
          </a:ln>
        </p:spPr>
        <p:txBody>
          <a:bodyPr/>
          <a:lstStyle/>
          <a:p>
            <a:fld id="{5139270D-5BC4-4180-8939-862DBBB9DEA2}" type="slidenum">
              <a:rPr lang="th-TH" altLang="th-TH"/>
              <a:pPr/>
              <a:t>23</a:t>
            </a:fld>
            <a:endParaRPr lang="th-TH" altLang="th-TH"/>
          </a:p>
        </p:txBody>
      </p:sp>
      <p:sp>
        <p:nvSpPr>
          <p:cNvPr id="29700" name="TextBox 5"/>
          <p:cNvSpPr txBox="1">
            <a:spLocks noChangeArrowheads="1"/>
          </p:cNvSpPr>
          <p:nvPr/>
        </p:nvSpPr>
        <p:spPr bwMode="auto">
          <a:xfrm>
            <a:off x="179388" y="1195388"/>
            <a:ext cx="8785225" cy="5662612"/>
          </a:xfrm>
          <a:prstGeom prst="rect">
            <a:avLst/>
          </a:prstGeom>
          <a:noFill/>
          <a:ln w="9525">
            <a:noFill/>
            <a:miter lim="800000"/>
            <a:headEnd/>
            <a:tailEnd/>
          </a:ln>
        </p:spPr>
        <p:txBody>
          <a:bodyPr>
            <a:spAutoFit/>
          </a:bodyPr>
          <a:lstStyle/>
          <a:p>
            <a:pPr eaLnBrk="1" hangingPunct="1"/>
            <a:r>
              <a:rPr lang="en-US" altLang="th-TH" sz="2000" b="1" dirty="0">
                <a:latin typeface="Tahoma" pitchFamily="34" charset="0"/>
                <a:cs typeface="Tahoma" pitchFamily="34" charset="0"/>
              </a:rPr>
              <a:t>Key Lessons</a:t>
            </a:r>
          </a:p>
          <a:p>
            <a:pPr eaLnBrk="1" hangingPunct="1"/>
            <a:endParaRPr lang="en-US" altLang="th-TH" sz="1800" dirty="0">
              <a:latin typeface="Tahoma" pitchFamily="34" charset="0"/>
              <a:cs typeface="Tahoma" pitchFamily="34" charset="0"/>
            </a:endParaRPr>
          </a:p>
          <a:p>
            <a:pPr eaLnBrk="1" hangingPunct="1">
              <a:buFont typeface="Arial" pitchFamily="34" charset="0"/>
              <a:buChar char="•"/>
            </a:pPr>
            <a:r>
              <a:rPr lang="en-US" altLang="th-TH" sz="1800" dirty="0">
                <a:latin typeface="Tahoma" pitchFamily="34" charset="0"/>
                <a:cs typeface="Tahoma" pitchFamily="34" charset="0"/>
              </a:rPr>
              <a:t>   </a:t>
            </a:r>
            <a:r>
              <a:rPr lang="en-US" altLang="th-TH" sz="1800" b="1" dirty="0">
                <a:latin typeface="Tahoma" pitchFamily="34" charset="0"/>
                <a:cs typeface="Tahoma" pitchFamily="34" charset="0"/>
              </a:rPr>
              <a:t>Communications</a:t>
            </a:r>
            <a:r>
              <a:rPr lang="en-US" altLang="th-TH" sz="1800" dirty="0">
                <a:latin typeface="Tahoma" pitchFamily="34" charset="0"/>
                <a:cs typeface="Tahoma" pitchFamily="34" charset="0"/>
              </a:rPr>
              <a:t> – Creating citizen awareness in rural areas.</a:t>
            </a:r>
          </a:p>
          <a:p>
            <a:pPr eaLnBrk="1" hangingPunct="1"/>
            <a:endParaRPr lang="en-US" altLang="th-TH" sz="1800" dirty="0">
              <a:latin typeface="Tahoma" pitchFamily="34" charset="0"/>
              <a:cs typeface="Tahoma" pitchFamily="34" charset="0"/>
            </a:endParaRPr>
          </a:p>
          <a:p>
            <a:pPr eaLnBrk="1" hangingPunct="1">
              <a:buFont typeface="Arial" pitchFamily="34" charset="0"/>
              <a:buChar char="•"/>
            </a:pPr>
            <a:r>
              <a:rPr lang="en-US" altLang="th-TH" sz="1800" b="1" dirty="0">
                <a:latin typeface="Tahoma" pitchFamily="34" charset="0"/>
                <a:cs typeface="Tahoma" pitchFamily="34" charset="0"/>
              </a:rPr>
              <a:t>   Process Centered </a:t>
            </a:r>
            <a:r>
              <a:rPr lang="en-US" altLang="th-TH" sz="1800" dirty="0">
                <a:latin typeface="Tahoma" pitchFamily="34" charset="0"/>
                <a:cs typeface="Tahoma" pitchFamily="34" charset="0"/>
              </a:rPr>
              <a:t>– emphasis on manual and harsh punishment can prompt agencies to maximize service time and stifle creativity in service improvement.</a:t>
            </a:r>
          </a:p>
          <a:p>
            <a:pPr eaLnBrk="1" hangingPunct="1"/>
            <a:endParaRPr lang="en-US" altLang="th-TH" sz="1800" dirty="0">
              <a:latin typeface="Tahoma" pitchFamily="34" charset="0"/>
              <a:cs typeface="Tahoma" pitchFamily="34" charset="0"/>
            </a:endParaRPr>
          </a:p>
          <a:p>
            <a:pPr eaLnBrk="1" hangingPunct="1">
              <a:buFont typeface="Arial" pitchFamily="34" charset="0"/>
              <a:buChar char="•"/>
            </a:pPr>
            <a:r>
              <a:rPr lang="en-US" altLang="th-TH" sz="1800" dirty="0">
                <a:latin typeface="Tahoma" pitchFamily="34" charset="0"/>
                <a:cs typeface="Tahoma" pitchFamily="34" charset="0"/>
              </a:rPr>
              <a:t>   </a:t>
            </a:r>
            <a:r>
              <a:rPr lang="en-US" altLang="th-TH" sz="1800" b="1" dirty="0">
                <a:latin typeface="Tahoma" pitchFamily="34" charset="0"/>
                <a:cs typeface="Tahoma" pitchFamily="34" charset="0"/>
              </a:rPr>
              <a:t>IT</a:t>
            </a:r>
            <a:r>
              <a:rPr lang="en-US" altLang="th-TH" sz="1800" dirty="0">
                <a:latin typeface="Tahoma" pitchFamily="34" charset="0"/>
                <a:cs typeface="Tahoma" pitchFamily="34" charset="0"/>
              </a:rPr>
              <a:t> – Challenges of developing IT system from scratch &amp; expanding system to enable online processing. Criticism on lack of e-Government target.</a:t>
            </a:r>
          </a:p>
          <a:p>
            <a:pPr eaLnBrk="1" hangingPunct="1">
              <a:buFont typeface="Arial" pitchFamily="34" charset="0"/>
              <a:buChar char="•"/>
            </a:pPr>
            <a:endParaRPr lang="en-US" altLang="th-TH" sz="1800" dirty="0">
              <a:latin typeface="Tahoma" pitchFamily="34" charset="0"/>
              <a:cs typeface="Tahoma" pitchFamily="34" charset="0"/>
            </a:endParaRPr>
          </a:p>
          <a:p>
            <a:pPr eaLnBrk="1" hangingPunct="1">
              <a:buFont typeface="Arial" pitchFamily="34" charset="0"/>
              <a:buChar char="•"/>
            </a:pPr>
            <a:r>
              <a:rPr lang="en-US" altLang="th-TH" sz="1800" dirty="0">
                <a:latin typeface="Tahoma" pitchFamily="34" charset="0"/>
                <a:cs typeface="Tahoma" pitchFamily="34" charset="0"/>
              </a:rPr>
              <a:t>   </a:t>
            </a:r>
            <a:r>
              <a:rPr lang="en-US" altLang="th-TH" sz="1800" b="1" dirty="0">
                <a:latin typeface="Tahoma" pitchFamily="34" charset="0"/>
                <a:cs typeface="Tahoma" pitchFamily="34" charset="0"/>
              </a:rPr>
              <a:t>Political support</a:t>
            </a:r>
            <a:r>
              <a:rPr lang="en-US" altLang="th-TH" sz="1800" dirty="0">
                <a:latin typeface="Tahoma" pitchFamily="34" charset="0"/>
                <a:cs typeface="Tahoma" pitchFamily="34" charset="0"/>
              </a:rPr>
              <a:t> – Support at the highest level is essential in maintaining momentum and overcoming entrenchment and complex legal environment. Need for overhauling antiquated laws and regulations.</a:t>
            </a:r>
          </a:p>
          <a:p>
            <a:pPr eaLnBrk="1" hangingPunct="1">
              <a:buFont typeface="Arial" pitchFamily="34" charset="0"/>
              <a:buChar char="•"/>
            </a:pPr>
            <a:endParaRPr lang="en-US" altLang="th-TH" sz="1800" b="1" dirty="0">
              <a:latin typeface="Tahoma" pitchFamily="34" charset="0"/>
              <a:cs typeface="Tahoma" pitchFamily="34" charset="0"/>
            </a:endParaRPr>
          </a:p>
          <a:p>
            <a:pPr eaLnBrk="1" hangingPunct="1">
              <a:buFont typeface="Arial" pitchFamily="34" charset="0"/>
              <a:buChar char="•"/>
            </a:pPr>
            <a:r>
              <a:rPr lang="en-US" altLang="th-TH" sz="1800" b="1" dirty="0">
                <a:latin typeface="Tahoma" pitchFamily="34" charset="0"/>
                <a:cs typeface="Tahoma" pitchFamily="34" charset="0"/>
              </a:rPr>
              <a:t>    Collaboration – </a:t>
            </a:r>
            <a:r>
              <a:rPr lang="en-US" altLang="th-TH" sz="1800" dirty="0">
                <a:latin typeface="Tahoma" pitchFamily="34" charset="0"/>
                <a:cs typeface="Tahoma" pitchFamily="34" charset="0"/>
              </a:rPr>
              <a:t>Continuous improvement requires close collaboration with the private sector, both domestic and foreign, and citizen groups. Examples of partners include the Thai Chamber of Commerce, Joint Foreign Chamber of Commerce in Thailand, and the European Association for Business and Commerce.</a:t>
            </a:r>
          </a:p>
          <a:p>
            <a:pPr eaLnBrk="1" hangingPunct="1">
              <a:buFont typeface="Arial" pitchFamily="34" charset="0"/>
              <a:buChar char="•"/>
            </a:pPr>
            <a:endParaRPr lang="en-US" altLang="th-TH" sz="1800" dirty="0">
              <a:latin typeface="Tahoma" pitchFamily="34" charset="0"/>
              <a:cs typeface="Tahoma" pitchFamily="34" charset="0"/>
            </a:endParaRPr>
          </a:p>
          <a:p>
            <a:pPr eaLnBrk="1" hangingPunct="1">
              <a:buFont typeface="Arial" pitchFamily="34" charset="0"/>
              <a:buChar char="•"/>
            </a:pPr>
            <a:r>
              <a:rPr lang="en-US" altLang="th-TH" sz="1800" dirty="0">
                <a:latin typeface="Tahoma" pitchFamily="34" charset="0"/>
                <a:cs typeface="Tahoma" pitchFamily="34" charset="0"/>
              </a:rPr>
              <a:t>    </a:t>
            </a:r>
            <a:r>
              <a:rPr lang="en-US" altLang="th-TH" sz="1800" b="1" dirty="0">
                <a:latin typeface="Tahoma" pitchFamily="34" charset="0"/>
                <a:cs typeface="Tahoma" pitchFamily="34" charset="0"/>
              </a:rPr>
              <a:t>Verification and Enforcement </a:t>
            </a:r>
            <a:r>
              <a:rPr lang="en-US" altLang="th-TH" sz="1800" dirty="0">
                <a:latin typeface="Tahoma" pitchFamily="34" charset="0"/>
                <a:cs typeface="Tahoma" pitchFamily="34" charset="0"/>
              </a:rPr>
              <a:t>– Verifying and enforcing provisions of the law.</a:t>
            </a:r>
            <a:endParaRPr lang="th-TH" altLang="th-TH" sz="1800" dirty="0">
              <a:latin typeface="Tahoma" pitchFamily="34" charset="0"/>
              <a:cs typeface="Tahoma"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30723" name="Slide Number Placeholder 4"/>
          <p:cNvSpPr>
            <a:spLocks noGrp="1"/>
          </p:cNvSpPr>
          <p:nvPr>
            <p:ph type="sldNum" sz="quarter" idx="12"/>
          </p:nvPr>
        </p:nvSpPr>
        <p:spPr bwMode="auto">
          <a:noFill/>
          <a:ln>
            <a:miter lim="800000"/>
            <a:headEnd/>
            <a:tailEnd/>
          </a:ln>
        </p:spPr>
        <p:txBody>
          <a:bodyPr/>
          <a:lstStyle/>
          <a:p>
            <a:fld id="{16ECAB78-2C32-4DCF-8A58-3FA7050AE335}" type="slidenum">
              <a:rPr lang="th-TH" altLang="th-TH"/>
              <a:pPr/>
              <a:t>24</a:t>
            </a:fld>
            <a:endParaRPr lang="th-TH" altLang="th-TH"/>
          </a:p>
        </p:txBody>
      </p:sp>
      <p:sp>
        <p:nvSpPr>
          <p:cNvPr id="30724" name="TextBox 15"/>
          <p:cNvSpPr txBox="1">
            <a:spLocks noChangeArrowheads="1"/>
          </p:cNvSpPr>
          <p:nvPr/>
        </p:nvSpPr>
        <p:spPr bwMode="auto">
          <a:xfrm>
            <a:off x="1476375" y="2924175"/>
            <a:ext cx="6335713" cy="1323975"/>
          </a:xfrm>
          <a:prstGeom prst="rect">
            <a:avLst/>
          </a:prstGeom>
          <a:noFill/>
          <a:ln w="9525">
            <a:noFill/>
            <a:miter lim="800000"/>
            <a:headEnd/>
            <a:tailEnd/>
          </a:ln>
        </p:spPr>
        <p:txBody>
          <a:bodyPr>
            <a:spAutoFit/>
          </a:bodyPr>
          <a:lstStyle/>
          <a:p>
            <a:pPr algn="ctr" eaLnBrk="1" hangingPunct="1"/>
            <a:r>
              <a:rPr lang="en-US" altLang="th-TH" sz="4000" b="1" dirty="0">
                <a:latin typeface="Tahoma" pitchFamily="34" charset="0"/>
                <a:cs typeface="Tahoma" pitchFamily="34" charset="0"/>
              </a:rPr>
              <a:t>Questions and Answers</a:t>
            </a:r>
          </a:p>
          <a:p>
            <a:pPr algn="ctr" eaLnBrk="1" hangingPunct="1"/>
            <a:r>
              <a:rPr lang="en-US" altLang="th-TH" sz="4000" b="1" dirty="0">
                <a:latin typeface="Tahoma" pitchFamily="34" charset="0"/>
                <a:cs typeface="Tahoma" pitchFamily="34" charset="0"/>
              </a:rPr>
              <a:t>Thank You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7171" name="Slide Number Placeholder 4"/>
          <p:cNvSpPr>
            <a:spLocks noGrp="1"/>
          </p:cNvSpPr>
          <p:nvPr>
            <p:ph type="sldNum" sz="quarter" idx="12"/>
          </p:nvPr>
        </p:nvSpPr>
        <p:spPr bwMode="auto">
          <a:noFill/>
          <a:ln>
            <a:miter lim="800000"/>
            <a:headEnd/>
            <a:tailEnd/>
          </a:ln>
        </p:spPr>
        <p:txBody>
          <a:bodyPr/>
          <a:lstStyle/>
          <a:p>
            <a:fld id="{9F777535-166E-4960-9A99-0C0609F45778}" type="slidenum">
              <a:rPr lang="th-TH" altLang="th-TH"/>
              <a:pPr/>
              <a:t>3</a:t>
            </a:fld>
            <a:endParaRPr lang="th-TH" altLang="th-TH"/>
          </a:p>
        </p:txBody>
      </p:sp>
      <p:sp>
        <p:nvSpPr>
          <p:cNvPr id="7172" name="Rectangle 5"/>
          <p:cNvSpPr>
            <a:spLocks noChangeArrowheads="1"/>
          </p:cNvSpPr>
          <p:nvPr/>
        </p:nvSpPr>
        <p:spPr bwMode="auto">
          <a:xfrm>
            <a:off x="250825" y="1484313"/>
            <a:ext cx="8497888" cy="2308324"/>
          </a:xfrm>
          <a:prstGeom prst="rect">
            <a:avLst/>
          </a:prstGeom>
          <a:noFill/>
          <a:ln w="9525">
            <a:noFill/>
            <a:miter lim="800000"/>
            <a:headEnd/>
            <a:tailEnd/>
          </a:ln>
        </p:spPr>
        <p:txBody>
          <a:bodyPr>
            <a:spAutoFit/>
          </a:bodyPr>
          <a:lstStyle/>
          <a:p>
            <a:pPr eaLnBrk="1" hangingPunct="1"/>
            <a:r>
              <a:rPr lang="en-US" altLang="th-TH" sz="2400" dirty="0" smtClean="0">
                <a:latin typeface="Tahoma" pitchFamily="34" charset="0"/>
                <a:cs typeface="Cordia New" pitchFamily="34" charset="-34"/>
              </a:rPr>
              <a:t>Licensing Facilitation Act</a:t>
            </a:r>
            <a:r>
              <a:rPr lang="en-US" altLang="th-TH" sz="2400" dirty="0">
                <a:latin typeface="Tahoma" pitchFamily="34" charset="0"/>
                <a:cs typeface="Cordia New" pitchFamily="34" charset="-34"/>
              </a:rPr>
              <a:t>, 2015 is the remedy. It aims to tackle the problems by strengthening </a:t>
            </a:r>
            <a:r>
              <a:rPr lang="en-US" altLang="th-TH" sz="2400" i="1" u="sng" dirty="0">
                <a:latin typeface="Tahoma" pitchFamily="34" charset="0"/>
                <a:cs typeface="Cordia New" pitchFamily="34" charset="-34"/>
              </a:rPr>
              <a:t>transparency</a:t>
            </a:r>
            <a:r>
              <a:rPr lang="en-US" altLang="th-TH" sz="2400" dirty="0">
                <a:latin typeface="Tahoma" pitchFamily="34" charset="0"/>
                <a:cs typeface="Cordia New" pitchFamily="34" charset="-34"/>
              </a:rPr>
              <a:t> and </a:t>
            </a:r>
            <a:r>
              <a:rPr lang="en-US" altLang="th-TH" sz="2400" i="1" u="sng" dirty="0">
                <a:latin typeface="Tahoma" pitchFamily="34" charset="0"/>
                <a:cs typeface="Cordia New" pitchFamily="34" charset="-34"/>
              </a:rPr>
              <a:t>accountability</a:t>
            </a:r>
            <a:r>
              <a:rPr lang="en-US" altLang="th-TH" sz="2400" dirty="0">
                <a:latin typeface="Tahoma" pitchFamily="34" charset="0"/>
                <a:cs typeface="Cordia New" pitchFamily="34" charset="-34"/>
              </a:rPr>
              <a:t> in every consideration and approval process.</a:t>
            </a:r>
          </a:p>
          <a:p>
            <a:pPr eaLnBrk="1" hangingPunct="1"/>
            <a:endParaRPr lang="en-US" altLang="th-TH" sz="2400" dirty="0">
              <a:latin typeface="Tahoma" pitchFamily="34" charset="0"/>
              <a:cs typeface="Cordia New" pitchFamily="34" charset="-34"/>
            </a:endParaRPr>
          </a:p>
          <a:p>
            <a:pPr eaLnBrk="1" hangingPunct="1"/>
            <a:r>
              <a:rPr lang="en-US" altLang="th-TH" sz="2400" dirty="0">
                <a:latin typeface="Tahoma" pitchFamily="34" charset="0"/>
                <a:cs typeface="Cordia New" pitchFamily="34" charset="-34"/>
              </a:rPr>
              <a:t>Primary objectives are to make dealings with the government and other public sector agencies:</a:t>
            </a:r>
          </a:p>
        </p:txBody>
      </p:sp>
      <p:sp>
        <p:nvSpPr>
          <p:cNvPr id="9" name="Oval 8"/>
          <p:cNvSpPr/>
          <p:nvPr/>
        </p:nvSpPr>
        <p:spPr>
          <a:xfrm>
            <a:off x="755650" y="5589588"/>
            <a:ext cx="2016125" cy="1079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Cheaper</a:t>
            </a:r>
          </a:p>
        </p:txBody>
      </p:sp>
      <p:sp>
        <p:nvSpPr>
          <p:cNvPr id="10" name="Oval 9"/>
          <p:cNvSpPr/>
          <p:nvPr/>
        </p:nvSpPr>
        <p:spPr>
          <a:xfrm>
            <a:off x="3492500" y="4149725"/>
            <a:ext cx="2016125" cy="1079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Faster</a:t>
            </a:r>
          </a:p>
        </p:txBody>
      </p:sp>
      <p:sp>
        <p:nvSpPr>
          <p:cNvPr id="11" name="Oval 10"/>
          <p:cNvSpPr/>
          <p:nvPr/>
        </p:nvSpPr>
        <p:spPr>
          <a:xfrm>
            <a:off x="6516688" y="5589588"/>
            <a:ext cx="2016125" cy="1079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Easier</a:t>
            </a:r>
          </a:p>
        </p:txBody>
      </p:sp>
      <p:cxnSp>
        <p:nvCxnSpPr>
          <p:cNvPr id="13" name="Straight Connector 12"/>
          <p:cNvCxnSpPr>
            <a:stCxn id="9" idx="0"/>
            <a:endCxn id="10" idx="2"/>
          </p:cNvCxnSpPr>
          <p:nvPr/>
        </p:nvCxnSpPr>
        <p:spPr>
          <a:xfrm flipV="1">
            <a:off x="1763713" y="4689475"/>
            <a:ext cx="1728787" cy="900113"/>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9" idx="6"/>
            <a:endCxn id="11" idx="2"/>
          </p:cNvCxnSpPr>
          <p:nvPr/>
        </p:nvCxnSpPr>
        <p:spPr>
          <a:xfrm>
            <a:off x="2771775" y="6129338"/>
            <a:ext cx="3744913"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0" idx="6"/>
            <a:endCxn id="11" idx="0"/>
          </p:cNvCxnSpPr>
          <p:nvPr/>
        </p:nvCxnSpPr>
        <p:spPr>
          <a:xfrm>
            <a:off x="5508625" y="4689475"/>
            <a:ext cx="2016125" cy="900113"/>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179" name="TextBox 30"/>
          <p:cNvSpPr txBox="1">
            <a:spLocks noChangeArrowheads="1"/>
          </p:cNvSpPr>
          <p:nvPr/>
        </p:nvSpPr>
        <p:spPr bwMode="auto">
          <a:xfrm>
            <a:off x="2987675" y="5445125"/>
            <a:ext cx="3024188" cy="400050"/>
          </a:xfrm>
          <a:prstGeom prst="rect">
            <a:avLst/>
          </a:prstGeom>
          <a:noFill/>
          <a:ln w="9525">
            <a:noFill/>
            <a:miter lim="800000"/>
            <a:headEnd/>
            <a:tailEnd/>
          </a:ln>
        </p:spPr>
        <p:txBody>
          <a:bodyPr>
            <a:spAutoFit/>
          </a:bodyPr>
          <a:lstStyle/>
          <a:p>
            <a:pPr eaLnBrk="1" hangingPunct="1"/>
            <a:r>
              <a:rPr lang="en-US" altLang="th-TH" sz="2000" b="1" dirty="0">
                <a:latin typeface="Tahoma" pitchFamily="34" charset="0"/>
                <a:cs typeface="Tahoma" pitchFamily="34" charset="0"/>
              </a:rPr>
              <a:t>Citizens &amp; Businesses</a:t>
            </a:r>
            <a:endParaRPr lang="th-TH" altLang="th-TH" sz="2000" b="1">
              <a:latin typeface="Tahoma" pitchFamily="34" charset="0"/>
              <a:cs typeface="Tahoma" pitchFamily="34" charset="0"/>
            </a:endParaRPr>
          </a:p>
        </p:txBody>
      </p:sp>
      <p:sp>
        <p:nvSpPr>
          <p:cNvPr id="17" name="Cloud Callout 16"/>
          <p:cNvSpPr/>
          <p:nvPr/>
        </p:nvSpPr>
        <p:spPr>
          <a:xfrm>
            <a:off x="5796136" y="3933056"/>
            <a:ext cx="2952328" cy="1368152"/>
          </a:xfrm>
          <a:prstGeom prst="cloudCallout">
            <a:avLst>
              <a:gd name="adj1" fmla="val -35564"/>
              <a:gd name="adj2" fmla="val 67390"/>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ahoma" pitchFamily="34" charset="0"/>
                <a:ea typeface="Tahoma" pitchFamily="34" charset="0"/>
                <a:cs typeface="Tahoma" pitchFamily="34" charset="0"/>
              </a:rPr>
              <a:t>e.g. One Stop Service &amp;</a:t>
            </a:r>
          </a:p>
          <a:p>
            <a:pPr algn="ctr"/>
            <a:r>
              <a:rPr lang="en-US" sz="1600" dirty="0" smtClean="0">
                <a:latin typeface="Tahoma" pitchFamily="34" charset="0"/>
                <a:ea typeface="Tahoma" pitchFamily="34" charset="0"/>
                <a:cs typeface="Tahoma" pitchFamily="34" charset="0"/>
              </a:rPr>
              <a:t>Automated Online Processing</a:t>
            </a:r>
            <a:endParaRPr lang="en-US" sz="1600" dirty="0">
              <a:latin typeface="Tahoma" pitchFamily="34" charset="0"/>
              <a:ea typeface="Tahoma" pitchFamily="34" charset="0"/>
              <a:cs typeface="Tahoma"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8195" name="Slide Number Placeholder 4"/>
          <p:cNvSpPr>
            <a:spLocks noGrp="1"/>
          </p:cNvSpPr>
          <p:nvPr>
            <p:ph type="sldNum" sz="quarter" idx="12"/>
          </p:nvPr>
        </p:nvSpPr>
        <p:spPr bwMode="auto">
          <a:noFill/>
          <a:ln>
            <a:miter lim="800000"/>
            <a:headEnd/>
            <a:tailEnd/>
          </a:ln>
        </p:spPr>
        <p:txBody>
          <a:bodyPr/>
          <a:lstStyle/>
          <a:p>
            <a:fld id="{DAF87EDA-82FF-481E-A73B-807CFF934659}" type="slidenum">
              <a:rPr lang="th-TH" altLang="th-TH"/>
              <a:pPr/>
              <a:t>4</a:t>
            </a:fld>
            <a:endParaRPr lang="th-TH" altLang="th-TH"/>
          </a:p>
        </p:txBody>
      </p:sp>
      <p:sp>
        <p:nvSpPr>
          <p:cNvPr id="8196" name="TextBox 6"/>
          <p:cNvSpPr txBox="1">
            <a:spLocks noChangeArrowheads="1"/>
          </p:cNvSpPr>
          <p:nvPr/>
        </p:nvSpPr>
        <p:spPr bwMode="auto">
          <a:xfrm>
            <a:off x="323850" y="1412875"/>
            <a:ext cx="8496300" cy="523875"/>
          </a:xfrm>
          <a:prstGeom prst="rect">
            <a:avLst/>
          </a:prstGeom>
          <a:noFill/>
          <a:ln w="9525">
            <a:noFill/>
            <a:miter lim="800000"/>
            <a:headEnd/>
            <a:tailEnd/>
          </a:ln>
        </p:spPr>
        <p:txBody>
          <a:bodyPr>
            <a:spAutoFit/>
          </a:bodyPr>
          <a:lstStyle/>
          <a:p>
            <a:pPr eaLnBrk="1" hangingPunct="1"/>
            <a:r>
              <a:rPr lang="en-US" altLang="th-TH" dirty="0">
                <a:latin typeface="Tahoma" pitchFamily="34" charset="0"/>
                <a:cs typeface="Tahoma" pitchFamily="34" charset="0"/>
              </a:rPr>
              <a:t>The driving principles of the law are:</a:t>
            </a:r>
            <a:endParaRPr lang="th-TH" altLang="th-TH">
              <a:latin typeface="Tahoma" pitchFamily="34" charset="0"/>
              <a:cs typeface="Tahoma" pitchFamily="34" charset="0"/>
            </a:endParaRPr>
          </a:p>
        </p:txBody>
      </p:sp>
      <p:sp>
        <p:nvSpPr>
          <p:cNvPr id="8197" name="Rectangle 6"/>
          <p:cNvSpPr>
            <a:spLocks noChangeArrowheads="1"/>
          </p:cNvSpPr>
          <p:nvPr/>
        </p:nvSpPr>
        <p:spPr bwMode="auto">
          <a:xfrm>
            <a:off x="250825" y="1906588"/>
            <a:ext cx="8713788" cy="4710112"/>
          </a:xfrm>
          <a:prstGeom prst="rect">
            <a:avLst/>
          </a:prstGeom>
          <a:noFill/>
          <a:ln w="9525">
            <a:noFill/>
            <a:miter lim="800000"/>
            <a:headEnd/>
            <a:tailEnd/>
          </a:ln>
        </p:spPr>
        <p:txBody>
          <a:bodyPr anchor="ctr">
            <a:spAutoFit/>
          </a:bodyPr>
          <a:lstStyle/>
          <a:p>
            <a:pPr eaLnBrk="1" hangingPunct="1">
              <a:buFontTx/>
              <a:buChar char="•"/>
            </a:pPr>
            <a:r>
              <a:rPr lang="en-US" altLang="th-TH" sz="2000" b="1" dirty="0">
                <a:latin typeface="Tahoma" pitchFamily="34" charset="0"/>
                <a:cs typeface="Tahoma" pitchFamily="34" charset="0"/>
              </a:rPr>
              <a:t>   </a:t>
            </a:r>
            <a:r>
              <a:rPr lang="en-US" altLang="th-TH" sz="2000" b="1" u="sng" dirty="0">
                <a:latin typeface="Tahoma" pitchFamily="34" charset="0"/>
                <a:cs typeface="Tahoma" pitchFamily="34" charset="0"/>
              </a:rPr>
              <a:t>Convenient and Modern Channels</a:t>
            </a:r>
            <a:r>
              <a:rPr lang="en-US" altLang="th-TH" sz="2000" u="sng" dirty="0">
                <a:latin typeface="Tahoma" pitchFamily="34" charset="0"/>
                <a:cs typeface="Tahoma" pitchFamily="34" charset="0"/>
              </a:rPr>
              <a:t> </a:t>
            </a:r>
            <a:r>
              <a:rPr lang="en-US" altLang="th-TH" sz="2000" dirty="0">
                <a:latin typeface="Tahoma" pitchFamily="34" charset="0"/>
                <a:cs typeface="Tahoma" pitchFamily="34" charset="0"/>
              </a:rPr>
              <a:t>- improving access.</a:t>
            </a:r>
          </a:p>
          <a:p>
            <a:pPr>
              <a:buFontTx/>
              <a:buChar char="•"/>
            </a:pPr>
            <a:r>
              <a:rPr lang="en-US" altLang="th-TH" sz="2000" dirty="0">
                <a:latin typeface="Tahoma" pitchFamily="34" charset="0"/>
                <a:cs typeface="Tahoma" pitchFamily="34" charset="0"/>
              </a:rPr>
              <a:t>   </a:t>
            </a:r>
            <a:r>
              <a:rPr lang="en-US" altLang="th-TH" sz="2000" b="1" dirty="0">
                <a:latin typeface="Tahoma" pitchFamily="34" charset="0"/>
                <a:cs typeface="Tahoma" pitchFamily="34" charset="0"/>
              </a:rPr>
              <a:t>Clear and Consistent Information</a:t>
            </a:r>
            <a:r>
              <a:rPr lang="en-US" altLang="th-TH" sz="2000" dirty="0">
                <a:latin typeface="Tahoma" pitchFamily="34" charset="0"/>
                <a:cs typeface="Tahoma" pitchFamily="34" charset="0"/>
              </a:rPr>
              <a:t> - easy to understand and consistent information made readily available to everyone.</a:t>
            </a:r>
          </a:p>
          <a:p>
            <a:pPr>
              <a:buFontTx/>
              <a:buChar char="•"/>
            </a:pPr>
            <a:r>
              <a:rPr lang="en-US" altLang="th-TH" sz="2000" dirty="0">
                <a:latin typeface="Tahoma" pitchFamily="34" charset="0"/>
                <a:cs typeface="Tahoma" pitchFamily="34" charset="0"/>
              </a:rPr>
              <a:t>   </a:t>
            </a:r>
            <a:r>
              <a:rPr lang="en-US" altLang="th-TH" sz="2000" b="1" u="sng" dirty="0">
                <a:latin typeface="Tahoma" pitchFamily="34" charset="0"/>
                <a:cs typeface="Tahoma" pitchFamily="34" charset="0"/>
              </a:rPr>
              <a:t>Zero Touch</a:t>
            </a:r>
            <a:r>
              <a:rPr lang="en-US" altLang="th-TH" sz="2000" u="sng" dirty="0">
                <a:latin typeface="Tahoma" pitchFamily="34" charset="0"/>
                <a:cs typeface="Tahoma" pitchFamily="34" charset="0"/>
              </a:rPr>
              <a:t> </a:t>
            </a:r>
            <a:r>
              <a:rPr lang="en-US" altLang="th-TH" sz="2000" dirty="0">
                <a:latin typeface="Tahoma" pitchFamily="34" charset="0"/>
                <a:cs typeface="Tahoma" pitchFamily="34" charset="0"/>
              </a:rPr>
              <a:t>- reduce need to appear in person.</a:t>
            </a:r>
          </a:p>
          <a:p>
            <a:pPr>
              <a:buFontTx/>
              <a:buChar char="•"/>
            </a:pPr>
            <a:r>
              <a:rPr lang="en-US" altLang="th-TH" sz="2000" b="1" dirty="0">
                <a:latin typeface="Tahoma" pitchFamily="34" charset="0"/>
                <a:cs typeface="Tahoma" pitchFamily="34" charset="0"/>
              </a:rPr>
              <a:t>   Commitment to Service Delivery</a:t>
            </a:r>
            <a:r>
              <a:rPr lang="en-US" altLang="th-TH" sz="2000" dirty="0">
                <a:latin typeface="Tahoma" pitchFamily="34" charset="0"/>
                <a:cs typeface="Tahoma" pitchFamily="34" charset="0"/>
              </a:rPr>
              <a:t> - stating consideration time.</a:t>
            </a:r>
          </a:p>
          <a:p>
            <a:pPr>
              <a:buFontTx/>
              <a:buChar char="•"/>
            </a:pPr>
            <a:r>
              <a:rPr lang="en-US" altLang="th-TH" sz="2000" dirty="0">
                <a:latin typeface="Tahoma" pitchFamily="34" charset="0"/>
                <a:cs typeface="Tahoma" pitchFamily="34" charset="0"/>
              </a:rPr>
              <a:t>   </a:t>
            </a:r>
            <a:r>
              <a:rPr lang="en-US" altLang="th-TH" sz="2000" b="1" dirty="0">
                <a:latin typeface="Tahoma" pitchFamily="34" charset="0"/>
                <a:cs typeface="Tahoma" pitchFamily="34" charset="0"/>
              </a:rPr>
              <a:t>Clear Decision Making Criteria</a:t>
            </a:r>
            <a:r>
              <a:rPr lang="en-US" altLang="th-TH" sz="2000" dirty="0">
                <a:latin typeface="Tahoma" pitchFamily="34" charset="0"/>
                <a:cs typeface="Tahoma" pitchFamily="34" charset="0"/>
              </a:rPr>
              <a:t> - having clear criteria for consideration and publicizing them.</a:t>
            </a:r>
          </a:p>
          <a:p>
            <a:pPr>
              <a:buFontTx/>
              <a:buChar char="•"/>
            </a:pPr>
            <a:r>
              <a:rPr lang="en-US" altLang="th-TH" sz="2000" dirty="0">
                <a:latin typeface="Tahoma" pitchFamily="34" charset="0"/>
                <a:cs typeface="Tahoma" pitchFamily="34" charset="0"/>
              </a:rPr>
              <a:t>   </a:t>
            </a:r>
            <a:r>
              <a:rPr lang="en-US" altLang="th-TH" sz="2000" b="1" u="sng" dirty="0">
                <a:latin typeface="Tahoma" pitchFamily="34" charset="0"/>
                <a:cs typeface="Tahoma" pitchFamily="34" charset="0"/>
              </a:rPr>
              <a:t>Automated Processing</a:t>
            </a:r>
            <a:r>
              <a:rPr lang="en-US" altLang="th-TH" sz="2000" u="sng" dirty="0">
                <a:latin typeface="Tahoma" pitchFamily="34" charset="0"/>
                <a:cs typeface="Tahoma" pitchFamily="34" charset="0"/>
              </a:rPr>
              <a:t> </a:t>
            </a:r>
            <a:r>
              <a:rPr lang="en-US" altLang="th-TH" sz="2000" dirty="0">
                <a:latin typeface="Tahoma" pitchFamily="34" charset="0"/>
                <a:cs typeface="Tahoma" pitchFamily="34" charset="0"/>
              </a:rPr>
              <a:t>- increase use of ICT system to speedup processing time.</a:t>
            </a:r>
          </a:p>
          <a:p>
            <a:pPr>
              <a:buFontTx/>
              <a:buChar char="•"/>
            </a:pPr>
            <a:r>
              <a:rPr lang="en-US" altLang="th-TH" sz="2000" dirty="0">
                <a:latin typeface="Tahoma" pitchFamily="34" charset="0"/>
                <a:cs typeface="Tahoma" pitchFamily="34" charset="0"/>
              </a:rPr>
              <a:t>   </a:t>
            </a:r>
            <a:r>
              <a:rPr lang="en-US" altLang="th-TH" sz="2000" b="1" dirty="0">
                <a:latin typeface="Tahoma" pitchFamily="34" charset="0"/>
                <a:cs typeface="Tahoma" pitchFamily="34" charset="0"/>
              </a:rPr>
              <a:t>Ask for Less</a:t>
            </a:r>
            <a:r>
              <a:rPr lang="en-US" altLang="th-TH" sz="2000" dirty="0">
                <a:latin typeface="Tahoma" pitchFamily="34" charset="0"/>
                <a:cs typeface="Tahoma" pitchFamily="34" charset="0"/>
              </a:rPr>
              <a:t> - reduce documentations requirement and not requesting information the public sector already has.</a:t>
            </a:r>
          </a:p>
          <a:p>
            <a:pPr>
              <a:buFontTx/>
              <a:buChar char="•"/>
            </a:pPr>
            <a:r>
              <a:rPr lang="en-US" altLang="th-TH" sz="2000" dirty="0">
                <a:latin typeface="Tahoma" pitchFamily="34" charset="0"/>
                <a:cs typeface="Tahoma" pitchFamily="34" charset="0"/>
              </a:rPr>
              <a:t>   </a:t>
            </a:r>
            <a:r>
              <a:rPr lang="en-US" altLang="th-TH" sz="2000" b="1" dirty="0">
                <a:latin typeface="Tahoma" pitchFamily="34" charset="0"/>
                <a:cs typeface="Tahoma" pitchFamily="34" charset="0"/>
              </a:rPr>
              <a:t>One Time Data Request</a:t>
            </a:r>
            <a:r>
              <a:rPr lang="en-US" altLang="th-TH" sz="2000" dirty="0">
                <a:latin typeface="Tahoma" pitchFamily="34" charset="0"/>
                <a:cs typeface="Tahoma" pitchFamily="34" charset="0"/>
              </a:rPr>
              <a:t> - can only request additional documents once.</a:t>
            </a:r>
          </a:p>
          <a:p>
            <a:pPr>
              <a:buFontTx/>
              <a:buChar char="•"/>
            </a:pPr>
            <a:r>
              <a:rPr lang="en-US" altLang="th-TH" sz="2000" dirty="0">
                <a:latin typeface="Tahoma" pitchFamily="34" charset="0"/>
                <a:cs typeface="Tahoma" pitchFamily="34" charset="0"/>
              </a:rPr>
              <a:t>   </a:t>
            </a:r>
            <a:r>
              <a:rPr lang="en-US" altLang="th-TH" sz="2000" b="1" dirty="0">
                <a:latin typeface="Tahoma" pitchFamily="34" charset="0"/>
                <a:cs typeface="Tahoma" pitchFamily="34" charset="0"/>
              </a:rPr>
              <a:t>Reducing Duplication in Decision Making</a:t>
            </a:r>
            <a:r>
              <a:rPr lang="en-US" altLang="th-TH" sz="2000" dirty="0">
                <a:latin typeface="Tahoma" pitchFamily="34" charset="0"/>
                <a:cs typeface="Tahoma" pitchFamily="34" charset="0"/>
              </a:rPr>
              <a:t> - reduce steps in consideration process.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9219" name="Slide Number Placeholder 4"/>
          <p:cNvSpPr>
            <a:spLocks noGrp="1"/>
          </p:cNvSpPr>
          <p:nvPr>
            <p:ph type="sldNum" sz="quarter" idx="12"/>
          </p:nvPr>
        </p:nvSpPr>
        <p:spPr bwMode="auto">
          <a:noFill/>
          <a:ln>
            <a:miter lim="800000"/>
            <a:headEnd/>
            <a:tailEnd/>
          </a:ln>
        </p:spPr>
        <p:txBody>
          <a:bodyPr/>
          <a:lstStyle/>
          <a:p>
            <a:fld id="{7D693ABC-F3C8-4049-B8BC-A59FABB3CE7B}" type="slidenum">
              <a:rPr lang="th-TH" altLang="th-TH"/>
              <a:pPr/>
              <a:t>5</a:t>
            </a:fld>
            <a:endParaRPr lang="th-TH" altLang="th-TH"/>
          </a:p>
        </p:txBody>
      </p:sp>
      <p:sp>
        <p:nvSpPr>
          <p:cNvPr id="9220" name="Rectangle 5"/>
          <p:cNvSpPr>
            <a:spLocks noChangeArrowheads="1"/>
          </p:cNvSpPr>
          <p:nvPr/>
        </p:nvSpPr>
        <p:spPr bwMode="auto">
          <a:xfrm>
            <a:off x="250825" y="1268413"/>
            <a:ext cx="8642350" cy="5386387"/>
          </a:xfrm>
          <a:prstGeom prst="rect">
            <a:avLst/>
          </a:prstGeom>
          <a:noFill/>
          <a:ln w="9525">
            <a:noFill/>
            <a:miter lim="800000"/>
            <a:headEnd/>
            <a:tailEnd/>
          </a:ln>
        </p:spPr>
        <p:txBody>
          <a:bodyPr>
            <a:spAutoFit/>
          </a:bodyPr>
          <a:lstStyle/>
          <a:p>
            <a:pPr eaLnBrk="1" hangingPunct="1"/>
            <a:r>
              <a:rPr lang="en-US" altLang="th-TH" sz="2400" b="1" dirty="0"/>
              <a:t>Scope of Coverage</a:t>
            </a:r>
          </a:p>
          <a:p>
            <a:pPr eaLnBrk="1" hangingPunct="1"/>
            <a:endParaRPr lang="en-US" altLang="th-TH" sz="2000" b="1" dirty="0"/>
          </a:p>
          <a:p>
            <a:pPr eaLnBrk="1" hangingPunct="1"/>
            <a:r>
              <a:rPr lang="en-US" altLang="th-TH" sz="2000" dirty="0"/>
              <a:t>It covers all instances whereby citizens and businesses have to contact the government to obtain approval to do something or must do so to comply with the existing laws and regulations.</a:t>
            </a:r>
          </a:p>
          <a:p>
            <a:pPr eaLnBrk="1" hangingPunct="1"/>
            <a:endParaRPr lang="en-US" altLang="th-TH" sz="2000" dirty="0"/>
          </a:p>
          <a:p>
            <a:pPr eaLnBrk="1" hangingPunct="1"/>
            <a:r>
              <a:rPr lang="en-US" altLang="th-TH" sz="2000" dirty="0"/>
              <a:t>These instances are cover </a:t>
            </a:r>
            <a:r>
              <a:rPr lang="en-US" altLang="th-TH" sz="2000" i="1" dirty="0"/>
              <a:t>licenses</a:t>
            </a:r>
            <a:r>
              <a:rPr lang="en-US" altLang="th-TH" sz="2000" dirty="0"/>
              <a:t>, </a:t>
            </a:r>
            <a:r>
              <a:rPr lang="en-US" altLang="th-TH" sz="2000" i="1" dirty="0"/>
              <a:t>permits</a:t>
            </a:r>
            <a:r>
              <a:rPr lang="en-US" altLang="th-TH" sz="2000" dirty="0"/>
              <a:t>, </a:t>
            </a:r>
            <a:r>
              <a:rPr lang="en-US" altLang="th-TH" sz="2000" i="1" dirty="0"/>
              <a:t>registrations</a:t>
            </a:r>
            <a:r>
              <a:rPr lang="en-US" altLang="th-TH" sz="2000" dirty="0"/>
              <a:t>, </a:t>
            </a:r>
            <a:r>
              <a:rPr lang="en-US" altLang="th-TH" sz="2000" i="1" dirty="0"/>
              <a:t>renewals</a:t>
            </a:r>
            <a:r>
              <a:rPr lang="en-US" altLang="th-TH" sz="2000" dirty="0"/>
              <a:t>, </a:t>
            </a:r>
            <a:r>
              <a:rPr lang="en-US" altLang="th-TH" sz="2000" i="1" dirty="0"/>
              <a:t>paying taxes</a:t>
            </a:r>
            <a:r>
              <a:rPr lang="en-US" altLang="th-TH" sz="2000" dirty="0"/>
              <a:t>, </a:t>
            </a:r>
            <a:r>
              <a:rPr lang="en-US" altLang="th-TH" sz="2000" i="1" dirty="0"/>
              <a:t>customs procedures</a:t>
            </a:r>
            <a:r>
              <a:rPr lang="en-US" altLang="th-TH" sz="2000" dirty="0"/>
              <a:t>, etc.</a:t>
            </a:r>
          </a:p>
          <a:p>
            <a:pPr eaLnBrk="1" hangingPunct="1"/>
            <a:endParaRPr lang="en-US" altLang="th-TH" sz="2000" dirty="0"/>
          </a:p>
          <a:p>
            <a:pPr eaLnBrk="1" hangingPunct="1"/>
            <a:r>
              <a:rPr lang="en-US" altLang="th-TH" sz="2000" dirty="0"/>
              <a:t>The Law has extensive coverage and is applicable to all public sector agencies:</a:t>
            </a:r>
          </a:p>
          <a:p>
            <a:pPr eaLnBrk="1" hangingPunct="1"/>
            <a:endParaRPr lang="en-US" altLang="th-TH" sz="2000" dirty="0"/>
          </a:p>
          <a:p>
            <a:pPr eaLnBrk="1" hangingPunct="1">
              <a:buFont typeface="Arial" pitchFamily="34" charset="0"/>
              <a:buChar char="•"/>
            </a:pPr>
            <a:r>
              <a:rPr lang="en-US" altLang="th-TH" sz="2000" dirty="0"/>
              <a:t>   government departments</a:t>
            </a:r>
          </a:p>
          <a:p>
            <a:pPr eaLnBrk="1" hangingPunct="1">
              <a:buFont typeface="Arial" pitchFamily="34" charset="0"/>
              <a:buChar char="•"/>
            </a:pPr>
            <a:r>
              <a:rPr lang="en-US" altLang="th-TH" sz="2000" dirty="0"/>
              <a:t>   state owned enterprises</a:t>
            </a:r>
          </a:p>
          <a:p>
            <a:pPr eaLnBrk="1" hangingPunct="1">
              <a:buFont typeface="Arial" pitchFamily="34" charset="0"/>
              <a:buChar char="•"/>
            </a:pPr>
            <a:r>
              <a:rPr lang="en-US" altLang="th-TH" sz="2000" dirty="0"/>
              <a:t>   autonomous public organizations</a:t>
            </a:r>
          </a:p>
          <a:p>
            <a:pPr eaLnBrk="1" hangingPunct="1">
              <a:buFont typeface="Arial" pitchFamily="34" charset="0"/>
              <a:buChar char="•"/>
            </a:pPr>
            <a:r>
              <a:rPr lang="en-US" altLang="th-TH" sz="2000" dirty="0"/>
              <a:t>   independent agencies</a:t>
            </a:r>
          </a:p>
          <a:p>
            <a:pPr eaLnBrk="1" hangingPunct="1">
              <a:buFont typeface="Arial" pitchFamily="34" charset="0"/>
              <a:buChar char="•"/>
            </a:pPr>
            <a:r>
              <a:rPr lang="en-US" altLang="th-TH" sz="2000" dirty="0"/>
              <a:t>   local administrative organizations.</a:t>
            </a:r>
            <a:endParaRPr lang="th-TH" altLang="th-TH"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10243" name="Slide Number Placeholder 4"/>
          <p:cNvSpPr>
            <a:spLocks noGrp="1"/>
          </p:cNvSpPr>
          <p:nvPr>
            <p:ph type="sldNum" sz="quarter" idx="12"/>
          </p:nvPr>
        </p:nvSpPr>
        <p:spPr bwMode="auto">
          <a:noFill/>
          <a:ln>
            <a:miter lim="800000"/>
            <a:headEnd/>
            <a:tailEnd/>
          </a:ln>
        </p:spPr>
        <p:txBody>
          <a:bodyPr/>
          <a:lstStyle/>
          <a:p>
            <a:fld id="{4B5B4305-86A3-4251-B809-42F5F0F189F9}" type="slidenum">
              <a:rPr lang="th-TH" altLang="th-TH"/>
              <a:pPr/>
              <a:t>6</a:t>
            </a:fld>
            <a:endParaRPr lang="th-TH" altLang="th-TH"/>
          </a:p>
        </p:txBody>
      </p:sp>
      <p:sp>
        <p:nvSpPr>
          <p:cNvPr id="7" name="TextBox 6"/>
          <p:cNvSpPr txBox="1"/>
          <p:nvPr/>
        </p:nvSpPr>
        <p:spPr>
          <a:xfrm>
            <a:off x="323850" y="1557338"/>
            <a:ext cx="8135938" cy="4524375"/>
          </a:xfrm>
          <a:prstGeom prst="rect">
            <a:avLst/>
          </a:prstGeom>
          <a:noFill/>
        </p:spPr>
        <p:txBody>
          <a:bodyPr>
            <a:spAutoFit/>
          </a:bodyPr>
          <a:lstStyle/>
          <a:p>
            <a:pPr eaLnBrk="1" hangingPunct="1">
              <a:defRPr/>
            </a:pPr>
            <a:r>
              <a:rPr lang="en-US" b="1" dirty="0">
                <a:latin typeface="Tahoma" pitchFamily="34" charset="0"/>
                <a:ea typeface="Tahoma" pitchFamily="34" charset="0"/>
                <a:cs typeface="Tahoma" pitchFamily="34" charset="0"/>
              </a:rPr>
              <a:t>Exemptions</a:t>
            </a:r>
          </a:p>
          <a:p>
            <a:pPr eaLnBrk="1" hangingPunct="1">
              <a:defRPr/>
            </a:pPr>
            <a:endParaRPr lang="en-US" sz="2000" dirty="0">
              <a:latin typeface="Tahoma" pitchFamily="34" charset="0"/>
              <a:ea typeface="Tahoma" pitchFamily="34" charset="0"/>
              <a:cs typeface="Tahoma" pitchFamily="34" charset="0"/>
            </a:endParaRPr>
          </a:p>
          <a:p>
            <a:pPr marL="457200" indent="-457200" eaLnBrk="1" hangingPunct="1">
              <a:buFontTx/>
              <a:buAutoNum type="alphaLcParenR"/>
              <a:defRPr/>
            </a:pPr>
            <a:r>
              <a:rPr lang="en-US" sz="2400" dirty="0">
                <a:latin typeface="Tahoma" pitchFamily="34" charset="0"/>
                <a:ea typeface="Tahoma" pitchFamily="34" charset="0"/>
                <a:cs typeface="Tahoma" pitchFamily="34" charset="0"/>
              </a:rPr>
              <a:t>Parliament and the cabinet.</a:t>
            </a:r>
          </a:p>
          <a:p>
            <a:pPr eaLnBrk="1" hangingPunct="1">
              <a:defRPr/>
            </a:pPr>
            <a:r>
              <a:rPr lang="en-US" sz="2400" dirty="0">
                <a:latin typeface="Tahoma" pitchFamily="34" charset="0"/>
                <a:ea typeface="Tahoma" pitchFamily="34" charset="0"/>
                <a:cs typeface="Tahoma" pitchFamily="34" charset="0"/>
              </a:rPr>
              <a:t>b) Judicial process - court proceedings, investigation, and enforcement.</a:t>
            </a:r>
          </a:p>
          <a:p>
            <a:pPr eaLnBrk="1" hangingPunct="1">
              <a:defRPr/>
            </a:pPr>
            <a:r>
              <a:rPr lang="en-US" sz="2400" dirty="0">
                <a:latin typeface="Tahoma" pitchFamily="34" charset="0"/>
                <a:ea typeface="Tahoma" pitchFamily="34" charset="0"/>
                <a:cs typeface="Tahoma" pitchFamily="34" charset="0"/>
              </a:rPr>
              <a:t>c) Criminal penal code proceedings.</a:t>
            </a:r>
          </a:p>
          <a:p>
            <a:pPr eaLnBrk="1" hangingPunct="1">
              <a:defRPr/>
            </a:pPr>
            <a:r>
              <a:rPr lang="en-US" sz="2400" dirty="0">
                <a:latin typeface="Tahoma" pitchFamily="34" charset="0"/>
                <a:ea typeface="Tahoma" pitchFamily="34" charset="0"/>
                <a:cs typeface="Tahoma" pitchFamily="34" charset="0"/>
              </a:rPr>
              <a:t>d) Approvals related to laws governing natural resources and the environment. (Note - the Council of State is ruling on scope of exemptions)</a:t>
            </a:r>
          </a:p>
          <a:p>
            <a:pPr eaLnBrk="1" hangingPunct="1">
              <a:defRPr/>
            </a:pPr>
            <a:r>
              <a:rPr lang="en-US" sz="2400" dirty="0">
                <a:latin typeface="Tahoma" pitchFamily="34" charset="0"/>
                <a:ea typeface="Tahoma" pitchFamily="34" charset="0"/>
                <a:cs typeface="Tahoma" pitchFamily="34" charset="0"/>
              </a:rPr>
              <a:t>e) Approvals related to national security matters, laws controlling munitions, and laws governing privately owned munitions plants.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11267" name="Slide Number Placeholder 4"/>
          <p:cNvSpPr>
            <a:spLocks noGrp="1"/>
          </p:cNvSpPr>
          <p:nvPr>
            <p:ph type="sldNum" sz="quarter" idx="12"/>
          </p:nvPr>
        </p:nvSpPr>
        <p:spPr bwMode="auto">
          <a:noFill/>
          <a:ln>
            <a:miter lim="800000"/>
            <a:headEnd/>
            <a:tailEnd/>
          </a:ln>
        </p:spPr>
        <p:txBody>
          <a:bodyPr/>
          <a:lstStyle/>
          <a:p>
            <a:fld id="{1F80AFE1-06A0-4582-812B-29AEB77958F8}" type="slidenum">
              <a:rPr lang="th-TH" altLang="th-TH"/>
              <a:pPr/>
              <a:t>7</a:t>
            </a:fld>
            <a:endParaRPr lang="th-TH" altLang="th-TH"/>
          </a:p>
        </p:txBody>
      </p:sp>
      <p:sp>
        <p:nvSpPr>
          <p:cNvPr id="11268" name="TextBox 5"/>
          <p:cNvSpPr txBox="1">
            <a:spLocks noChangeArrowheads="1"/>
          </p:cNvSpPr>
          <p:nvPr/>
        </p:nvSpPr>
        <p:spPr bwMode="auto">
          <a:xfrm>
            <a:off x="250825" y="1341438"/>
            <a:ext cx="8497888" cy="461962"/>
          </a:xfrm>
          <a:prstGeom prst="rect">
            <a:avLst/>
          </a:prstGeom>
          <a:noFill/>
          <a:ln w="9525">
            <a:noFill/>
            <a:miter lim="800000"/>
            <a:headEnd/>
            <a:tailEnd/>
          </a:ln>
        </p:spPr>
        <p:txBody>
          <a:bodyPr>
            <a:spAutoFit/>
          </a:bodyPr>
          <a:lstStyle/>
          <a:p>
            <a:pPr eaLnBrk="1" hangingPunct="1"/>
            <a:r>
              <a:rPr lang="en-US" altLang="th-TH" sz="2400" b="1" dirty="0">
                <a:latin typeface="Tahoma" pitchFamily="34" charset="0"/>
                <a:cs typeface="Tahoma" pitchFamily="34" charset="0"/>
              </a:rPr>
              <a:t>Key Stipulations of the law are:</a:t>
            </a:r>
            <a:endParaRPr lang="th-TH" altLang="th-TH" sz="2400" b="1">
              <a:latin typeface="Tahoma" pitchFamily="34" charset="0"/>
              <a:cs typeface="Tahoma" pitchFamily="34" charset="0"/>
            </a:endParaRPr>
          </a:p>
        </p:txBody>
      </p:sp>
      <p:sp>
        <p:nvSpPr>
          <p:cNvPr id="8197" name="Rectangle 6"/>
          <p:cNvSpPr>
            <a:spLocks noChangeArrowheads="1"/>
          </p:cNvSpPr>
          <p:nvPr/>
        </p:nvSpPr>
        <p:spPr bwMode="auto">
          <a:xfrm>
            <a:off x="179388" y="1749425"/>
            <a:ext cx="8640762" cy="4892675"/>
          </a:xfrm>
          <a:prstGeom prst="rect">
            <a:avLst/>
          </a:prstGeom>
          <a:noFill/>
          <a:ln w="9525">
            <a:noFill/>
            <a:miter lim="800000"/>
            <a:headEnd/>
            <a:tailEnd/>
          </a:ln>
        </p:spPr>
        <p:txBody>
          <a:bodyPr anchor="ctr">
            <a:spAutoFit/>
          </a:bodyPr>
          <a:lstStyle/>
          <a:p>
            <a:pPr marL="457200" indent="-457200" eaLnBrk="1" hangingPunct="1">
              <a:buFontTx/>
              <a:buAutoNum type="arabicParenR"/>
              <a:defRPr/>
            </a:pPr>
            <a:r>
              <a:rPr lang="en-US" sz="2400" b="1" dirty="0">
                <a:latin typeface="Tahoma" pitchFamily="34" charset="0"/>
                <a:cs typeface="Tahoma" pitchFamily="34" charset="0"/>
              </a:rPr>
              <a:t>Citizen Manual – a binding document</a:t>
            </a:r>
          </a:p>
          <a:p>
            <a:pPr marL="457200" indent="-457200" eaLnBrk="1" hangingPunct="1">
              <a:defRPr/>
            </a:pPr>
            <a:endParaRPr lang="en-US" sz="2400" b="1" dirty="0">
              <a:latin typeface="Tahoma" pitchFamily="34" charset="0"/>
              <a:cs typeface="Tahoma" pitchFamily="34" charset="0"/>
            </a:endParaRPr>
          </a:p>
          <a:p>
            <a:pPr eaLnBrk="1" hangingPunct="1">
              <a:defRPr/>
            </a:pPr>
            <a:r>
              <a:rPr lang="en-US" sz="2400" dirty="0">
                <a:latin typeface="Tahoma" pitchFamily="34" charset="0"/>
                <a:cs typeface="Tahoma" pitchFamily="34" charset="0"/>
              </a:rPr>
              <a:t>All agencies covered by the law must prepare a manual for </a:t>
            </a:r>
            <a:r>
              <a:rPr lang="en-US" sz="2400" i="1" u="sng" dirty="0">
                <a:latin typeface="Tahoma" pitchFamily="34" charset="0"/>
                <a:cs typeface="Tahoma" pitchFamily="34" charset="0"/>
              </a:rPr>
              <a:t>every instance </a:t>
            </a:r>
            <a:r>
              <a:rPr lang="en-US" sz="2400" dirty="0">
                <a:latin typeface="Tahoma" pitchFamily="34" charset="0"/>
                <a:cs typeface="Tahoma" pitchFamily="34" charset="0"/>
              </a:rPr>
              <a:t>it requires contacts by citizens and businesses</a:t>
            </a:r>
          </a:p>
          <a:p>
            <a:pPr eaLnBrk="1" hangingPunct="1">
              <a:defRPr/>
            </a:pPr>
            <a:endParaRPr lang="en-US" sz="2400" i="1" dirty="0">
              <a:latin typeface="Tahoma" pitchFamily="34" charset="0"/>
              <a:cs typeface="Tahoma" pitchFamily="34" charset="0"/>
            </a:endParaRPr>
          </a:p>
          <a:p>
            <a:pPr eaLnBrk="1" hangingPunct="1">
              <a:defRPr/>
            </a:pPr>
            <a:r>
              <a:rPr lang="en-US" sz="2400" b="1" i="1" dirty="0">
                <a:latin typeface="Tahoma" pitchFamily="34" charset="0"/>
                <a:cs typeface="Tahoma" pitchFamily="34" charset="0"/>
              </a:rPr>
              <a:t>a) Type of Interaction</a:t>
            </a:r>
            <a:r>
              <a:rPr lang="en-US" sz="2400" b="1" dirty="0">
                <a:latin typeface="Tahoma" pitchFamily="34" charset="0"/>
                <a:cs typeface="Tahoma" pitchFamily="34" charset="0"/>
              </a:rPr>
              <a:t> </a:t>
            </a:r>
            <a:r>
              <a:rPr lang="en-US" sz="2400" dirty="0">
                <a:latin typeface="Tahoma" pitchFamily="34" charset="0"/>
                <a:cs typeface="Tahoma" pitchFamily="34" charset="0"/>
              </a:rPr>
              <a:t>– approval, registration, issuing license/permits, paying taxes, renewal, etc.</a:t>
            </a:r>
          </a:p>
          <a:p>
            <a:pPr eaLnBrk="1" hangingPunct="1">
              <a:defRPr/>
            </a:pPr>
            <a:endParaRPr lang="en-US" sz="2400" dirty="0">
              <a:latin typeface="Tahoma" pitchFamily="34" charset="0"/>
              <a:cs typeface="Tahoma" pitchFamily="34" charset="0"/>
            </a:endParaRPr>
          </a:p>
          <a:p>
            <a:pPr eaLnBrk="1" hangingPunct="1">
              <a:defRPr/>
            </a:pPr>
            <a:r>
              <a:rPr lang="en-US" sz="2400" b="1" i="1" dirty="0">
                <a:latin typeface="Tahoma" pitchFamily="34" charset="0"/>
                <a:cs typeface="Tahoma" pitchFamily="34" charset="0"/>
              </a:rPr>
              <a:t>b) Service Outlets</a:t>
            </a:r>
            <a:r>
              <a:rPr lang="en-US" sz="2400" i="1" dirty="0">
                <a:latin typeface="Tahoma" pitchFamily="34" charset="0"/>
                <a:cs typeface="Tahoma" pitchFamily="34" charset="0"/>
              </a:rPr>
              <a:t> – </a:t>
            </a:r>
            <a:r>
              <a:rPr lang="en-US" sz="2400" dirty="0">
                <a:latin typeface="Tahoma" pitchFamily="34" charset="0"/>
                <a:cs typeface="Tahoma" pitchFamily="34" charset="0"/>
              </a:rPr>
              <a:t>giving information on</a:t>
            </a:r>
            <a:r>
              <a:rPr lang="en-US" sz="2400" i="1" dirty="0">
                <a:latin typeface="Tahoma" pitchFamily="34" charset="0"/>
                <a:cs typeface="Tahoma" pitchFamily="34" charset="0"/>
              </a:rPr>
              <a:t> </a:t>
            </a:r>
            <a:r>
              <a:rPr lang="en-US" sz="2400" dirty="0">
                <a:latin typeface="Tahoma" pitchFamily="34" charset="0"/>
                <a:cs typeface="Tahoma" pitchFamily="34" charset="0"/>
              </a:rPr>
              <a:t>service outlets</a:t>
            </a:r>
          </a:p>
          <a:p>
            <a:pPr eaLnBrk="1" hangingPunct="1">
              <a:defRPr/>
            </a:pPr>
            <a:endParaRPr lang="en-US" sz="2400" i="1" dirty="0">
              <a:latin typeface="Tahoma" pitchFamily="34" charset="0"/>
              <a:cs typeface="Tahoma" pitchFamily="34" charset="0"/>
            </a:endParaRPr>
          </a:p>
          <a:p>
            <a:pPr eaLnBrk="1" hangingPunct="1">
              <a:defRPr/>
            </a:pPr>
            <a:r>
              <a:rPr lang="en-US" sz="2400" b="1" i="1" dirty="0">
                <a:latin typeface="Tahoma" pitchFamily="34" charset="0"/>
                <a:cs typeface="Tahoma" pitchFamily="34" charset="0"/>
              </a:rPr>
              <a:t>c) Criteria for Consideration </a:t>
            </a:r>
            <a:r>
              <a:rPr lang="en-US" sz="2400" i="1" dirty="0">
                <a:latin typeface="Tahoma" pitchFamily="34" charset="0"/>
                <a:cs typeface="Tahoma" pitchFamily="34" charset="0"/>
              </a:rPr>
              <a:t>(eligibility/prerequisites )  - </a:t>
            </a:r>
            <a:r>
              <a:rPr lang="en-US" sz="2400" dirty="0">
                <a:latin typeface="Tahoma" pitchFamily="34" charset="0"/>
                <a:cs typeface="Tahoma" pitchFamily="34" charset="0"/>
              </a:rPr>
              <a:t>all critical information an applicant needs to know, and is written in easy to understand language, no bureaucratese.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12291" name="Slide Number Placeholder 4"/>
          <p:cNvSpPr>
            <a:spLocks noGrp="1"/>
          </p:cNvSpPr>
          <p:nvPr>
            <p:ph type="sldNum" sz="quarter" idx="12"/>
          </p:nvPr>
        </p:nvSpPr>
        <p:spPr bwMode="auto">
          <a:noFill/>
          <a:ln>
            <a:miter lim="800000"/>
            <a:headEnd/>
            <a:tailEnd/>
          </a:ln>
        </p:spPr>
        <p:txBody>
          <a:bodyPr/>
          <a:lstStyle/>
          <a:p>
            <a:fld id="{AFF9C1E1-A5B8-4504-A536-FB001DDEED42}" type="slidenum">
              <a:rPr lang="th-TH" altLang="th-TH"/>
              <a:pPr/>
              <a:t>8</a:t>
            </a:fld>
            <a:endParaRPr lang="th-TH" altLang="th-TH"/>
          </a:p>
        </p:txBody>
      </p:sp>
      <p:sp>
        <p:nvSpPr>
          <p:cNvPr id="12292" name="Rectangle 6"/>
          <p:cNvSpPr>
            <a:spLocks noChangeArrowheads="1"/>
          </p:cNvSpPr>
          <p:nvPr/>
        </p:nvSpPr>
        <p:spPr bwMode="auto">
          <a:xfrm>
            <a:off x="250825" y="1412875"/>
            <a:ext cx="8569325" cy="5262563"/>
          </a:xfrm>
          <a:prstGeom prst="rect">
            <a:avLst/>
          </a:prstGeom>
          <a:noFill/>
          <a:ln w="9525">
            <a:noFill/>
            <a:miter lim="800000"/>
            <a:headEnd/>
            <a:tailEnd/>
          </a:ln>
        </p:spPr>
        <p:txBody>
          <a:bodyPr anchor="ctr">
            <a:spAutoFit/>
          </a:bodyPr>
          <a:lstStyle/>
          <a:p>
            <a:pPr eaLnBrk="1" hangingPunct="1"/>
            <a:r>
              <a:rPr lang="en-US" altLang="th-TH" sz="2400" b="1" i="1" dirty="0">
                <a:latin typeface="Tahoma" pitchFamily="34" charset="0"/>
                <a:cs typeface="Tahoma" pitchFamily="34" charset="0"/>
              </a:rPr>
              <a:t>d) Major Processes</a:t>
            </a:r>
            <a:r>
              <a:rPr lang="en-US" altLang="th-TH" sz="2400" b="1" dirty="0">
                <a:latin typeface="Tahoma" pitchFamily="34" charset="0"/>
                <a:cs typeface="Tahoma" pitchFamily="34" charset="0"/>
              </a:rPr>
              <a:t> </a:t>
            </a:r>
            <a:r>
              <a:rPr lang="en-US" altLang="th-TH" sz="2400" dirty="0">
                <a:latin typeface="Tahoma" pitchFamily="34" charset="0"/>
                <a:cs typeface="Tahoma" pitchFamily="34" charset="0"/>
              </a:rPr>
              <a:t>– specifying time (minute/hour/day/month) and responsible units for each process + total time</a:t>
            </a:r>
          </a:p>
          <a:p>
            <a:pPr eaLnBrk="1" hangingPunct="1"/>
            <a:endParaRPr lang="en-US" altLang="th-TH" sz="2400" dirty="0">
              <a:latin typeface="Tahoma" pitchFamily="34" charset="0"/>
              <a:cs typeface="Tahoma" pitchFamily="34" charset="0"/>
            </a:endParaRPr>
          </a:p>
          <a:p>
            <a:pPr eaLnBrk="1" hangingPunct="1"/>
            <a:r>
              <a:rPr lang="en-US" altLang="th-TH" sz="2400" b="1" i="1" dirty="0">
                <a:latin typeface="Tahoma" pitchFamily="34" charset="0"/>
                <a:cs typeface="Tahoma" pitchFamily="34" charset="0"/>
              </a:rPr>
              <a:t>e) Documentations </a:t>
            </a:r>
            <a:r>
              <a:rPr lang="en-US" altLang="th-TH" sz="2400" dirty="0">
                <a:latin typeface="Tahoma" pitchFamily="34" charset="0"/>
                <a:cs typeface="Tahoma" pitchFamily="34" charset="0"/>
              </a:rPr>
              <a:t>- specifying all required documents</a:t>
            </a:r>
            <a:endParaRPr lang="en-US" altLang="th-TH" sz="2400" b="1" i="1" dirty="0">
              <a:latin typeface="Tahoma" pitchFamily="34" charset="0"/>
              <a:cs typeface="Tahoma" pitchFamily="34" charset="0"/>
            </a:endParaRPr>
          </a:p>
          <a:p>
            <a:pPr eaLnBrk="1" hangingPunct="1"/>
            <a:endParaRPr lang="en-US" altLang="th-TH" sz="2400" b="1" i="1" dirty="0">
              <a:latin typeface="Tahoma" pitchFamily="34" charset="0"/>
              <a:cs typeface="Tahoma" pitchFamily="34" charset="0"/>
            </a:endParaRPr>
          </a:p>
          <a:p>
            <a:pPr eaLnBrk="1" hangingPunct="1"/>
            <a:r>
              <a:rPr lang="en-US" altLang="th-TH" sz="2400" b="1" i="1" dirty="0">
                <a:latin typeface="Tahoma" pitchFamily="34" charset="0"/>
                <a:cs typeface="Tahoma" pitchFamily="34" charset="0"/>
              </a:rPr>
              <a:t>f) Fee</a:t>
            </a:r>
            <a:r>
              <a:rPr lang="en-US" altLang="th-TH" sz="2400" b="1" dirty="0">
                <a:latin typeface="Tahoma" pitchFamily="34" charset="0"/>
                <a:cs typeface="Tahoma" pitchFamily="34" charset="0"/>
              </a:rPr>
              <a:t> </a:t>
            </a:r>
            <a:r>
              <a:rPr lang="en-US" altLang="th-TH" sz="2400" dirty="0">
                <a:latin typeface="Tahoma" pitchFamily="34" charset="0"/>
                <a:cs typeface="Tahoma" pitchFamily="34" charset="0"/>
              </a:rPr>
              <a:t>– stating total fee to be paid</a:t>
            </a:r>
          </a:p>
          <a:p>
            <a:pPr eaLnBrk="1" hangingPunct="1"/>
            <a:endParaRPr lang="en-US" altLang="th-TH" sz="2400" dirty="0">
              <a:latin typeface="Tahoma" pitchFamily="34" charset="0"/>
              <a:cs typeface="Tahoma" pitchFamily="34" charset="0"/>
            </a:endParaRPr>
          </a:p>
          <a:p>
            <a:r>
              <a:rPr lang="en-US" altLang="th-TH" sz="2400" b="1" i="1" dirty="0">
                <a:latin typeface="Tahoma" pitchFamily="34" charset="0"/>
                <a:cs typeface="Tahoma" pitchFamily="34" charset="0"/>
              </a:rPr>
              <a:t>g) Complaints</a:t>
            </a:r>
            <a:r>
              <a:rPr lang="en-US" altLang="th-TH" sz="2400" b="1" dirty="0">
                <a:latin typeface="Tahoma" pitchFamily="34" charset="0"/>
                <a:cs typeface="Tahoma" pitchFamily="34" charset="0"/>
              </a:rPr>
              <a:t> </a:t>
            </a:r>
            <a:r>
              <a:rPr lang="en-US" altLang="th-TH" sz="2400" dirty="0">
                <a:latin typeface="Tahoma" pitchFamily="34" charset="0"/>
                <a:cs typeface="Tahoma" pitchFamily="34" charset="0"/>
              </a:rPr>
              <a:t>– stating all channels for filing a complaint; addresses, phone numbers (such as the Office of the Prime Minister 1111 Hotline), fax, emails, etc.</a:t>
            </a:r>
          </a:p>
          <a:p>
            <a:endParaRPr lang="en-US" altLang="th-TH" sz="2400" i="1" dirty="0">
              <a:latin typeface="Tahoma" pitchFamily="34" charset="0"/>
              <a:cs typeface="Tahoma" pitchFamily="34" charset="0"/>
            </a:endParaRPr>
          </a:p>
          <a:p>
            <a:r>
              <a:rPr lang="en-US" altLang="th-TH" sz="2400" b="1" i="1" dirty="0">
                <a:latin typeface="Tahoma" pitchFamily="34" charset="0"/>
                <a:cs typeface="Tahoma" pitchFamily="34" charset="0"/>
              </a:rPr>
              <a:t>h) Forms and Instructions</a:t>
            </a:r>
            <a:r>
              <a:rPr lang="en-US" altLang="th-TH" sz="2400" b="1" dirty="0">
                <a:latin typeface="Tahoma" pitchFamily="34" charset="0"/>
                <a:cs typeface="Tahoma" pitchFamily="34" charset="0"/>
              </a:rPr>
              <a:t> </a:t>
            </a:r>
            <a:r>
              <a:rPr lang="en-US" altLang="th-TH" sz="2400" dirty="0">
                <a:latin typeface="Tahoma" pitchFamily="34" charset="0"/>
                <a:cs typeface="Tahoma" pitchFamily="34" charset="0"/>
              </a:rPr>
              <a:t>– providing links for all relevant forms and instructions for their completion.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Natta Bhachaiyud\Pictures\opdc_eng_01h.jpg"/>
          <p:cNvPicPr>
            <a:picLocks noChangeAspect="1" noChangeArrowheads="1"/>
          </p:cNvPicPr>
          <p:nvPr/>
        </p:nvPicPr>
        <p:blipFill>
          <a:blip r:embed="rId2" cstate="print"/>
          <a:srcRect/>
          <a:stretch>
            <a:fillRect/>
          </a:stretch>
        </p:blipFill>
        <p:spPr bwMode="auto">
          <a:xfrm>
            <a:off x="250825" y="188913"/>
            <a:ext cx="8713788" cy="1079500"/>
          </a:xfrm>
          <a:prstGeom prst="rect">
            <a:avLst/>
          </a:prstGeom>
          <a:noFill/>
          <a:ln w="9525">
            <a:noFill/>
            <a:miter lim="800000"/>
            <a:headEnd/>
            <a:tailEnd/>
          </a:ln>
        </p:spPr>
      </p:pic>
      <p:sp>
        <p:nvSpPr>
          <p:cNvPr id="13315" name="Slide Number Placeholder 4"/>
          <p:cNvSpPr>
            <a:spLocks noGrp="1"/>
          </p:cNvSpPr>
          <p:nvPr>
            <p:ph type="sldNum" sz="quarter" idx="12"/>
          </p:nvPr>
        </p:nvSpPr>
        <p:spPr bwMode="auto">
          <a:noFill/>
          <a:ln>
            <a:miter lim="800000"/>
            <a:headEnd/>
            <a:tailEnd/>
          </a:ln>
        </p:spPr>
        <p:txBody>
          <a:bodyPr/>
          <a:lstStyle/>
          <a:p>
            <a:fld id="{51CF7E8E-068D-4EFF-B16E-3953C186D7E9}" type="slidenum">
              <a:rPr lang="th-TH" altLang="th-TH"/>
              <a:pPr/>
              <a:t>9</a:t>
            </a:fld>
            <a:endParaRPr lang="th-TH" altLang="th-TH"/>
          </a:p>
        </p:txBody>
      </p:sp>
      <p:sp>
        <p:nvSpPr>
          <p:cNvPr id="13316" name="TextBox 5"/>
          <p:cNvSpPr txBox="1">
            <a:spLocks noChangeArrowheads="1"/>
          </p:cNvSpPr>
          <p:nvPr/>
        </p:nvSpPr>
        <p:spPr bwMode="auto">
          <a:xfrm>
            <a:off x="395288" y="1557338"/>
            <a:ext cx="8137525" cy="708025"/>
          </a:xfrm>
          <a:prstGeom prst="rect">
            <a:avLst/>
          </a:prstGeom>
          <a:noFill/>
          <a:ln w="9525">
            <a:noFill/>
            <a:miter lim="800000"/>
            <a:headEnd/>
            <a:tailEnd/>
          </a:ln>
        </p:spPr>
        <p:txBody>
          <a:bodyPr>
            <a:spAutoFit/>
          </a:bodyPr>
          <a:lstStyle/>
          <a:p>
            <a:pPr eaLnBrk="1" hangingPunct="1"/>
            <a:r>
              <a:rPr lang="en-US" altLang="th-TH" sz="2000" i="1" dirty="0">
                <a:latin typeface="Tahoma" pitchFamily="34" charset="0"/>
                <a:cs typeface="Tahoma" pitchFamily="34" charset="0"/>
              </a:rPr>
              <a:t>Several hundred public sector agencies in existence will be required to produce over 5,000 manuals under the law!!!</a:t>
            </a:r>
            <a:endParaRPr lang="th-TH" altLang="th-TH" sz="2000" i="1">
              <a:latin typeface="Tahoma" pitchFamily="34" charset="0"/>
              <a:cs typeface="Tahoma" pitchFamily="34" charset="0"/>
            </a:endParaRPr>
          </a:p>
        </p:txBody>
      </p:sp>
      <p:pic>
        <p:nvPicPr>
          <p:cNvPr id="13317" name="Picture 2"/>
          <p:cNvPicPr>
            <a:picLocks noChangeAspect="1" noChangeArrowheads="1"/>
          </p:cNvPicPr>
          <p:nvPr/>
        </p:nvPicPr>
        <p:blipFill>
          <a:blip r:embed="rId3" cstate="print"/>
          <a:srcRect/>
          <a:stretch>
            <a:fillRect/>
          </a:stretch>
        </p:blipFill>
        <p:spPr bwMode="auto">
          <a:xfrm>
            <a:off x="755650" y="2420938"/>
            <a:ext cx="7600950" cy="403225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1916</Words>
  <Application>Microsoft Office PowerPoint</Application>
  <PresentationFormat>On-screen Show (4:3)</PresentationFormat>
  <Paragraphs>239</Paragraphs>
  <Slides>24</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MS PGothic</vt:lpstr>
      <vt:lpstr>Andes</vt:lpstr>
      <vt:lpstr>Angsana New</vt:lpstr>
      <vt:lpstr>Arial</vt:lpstr>
      <vt:lpstr>Calibri</vt:lpstr>
      <vt:lpstr>Cordia New</vt:lpstr>
      <vt:lpstr>Tahoma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Licensing Facilitation Act, 2015 and Synergy with World Bank Ease of Doing Business</vt:lpstr>
      <vt:lpstr>The 11 areas of business regulation measured by Doing Business affect firms throughout their life cycle</vt:lpstr>
      <vt:lpstr>Methodology changes for Doing Business 2015-2016</vt:lpstr>
      <vt:lpstr>Ease of Doing Business Ranking for Thailand</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Natta Bhachaiyud</dc:creator>
  <cp:lastModifiedBy>admin</cp:lastModifiedBy>
  <cp:revision>76</cp:revision>
  <dcterms:created xsi:type="dcterms:W3CDTF">2015-05-19T09:43:50Z</dcterms:created>
  <dcterms:modified xsi:type="dcterms:W3CDTF">2016-09-21T05:03:12Z</dcterms:modified>
</cp:coreProperties>
</file>